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charts/colors2.xml" ContentType="application/vnd.ms-office.chartcolorstyle+xml"/>
  <Override PartName="/ppt/charts/colors3.xml" ContentType="application/vnd.ms-office.chartcolorstyl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77" r:id="rId3"/>
    <p:sldId id="278" r:id="rId4"/>
    <p:sldId id="257" r:id="rId5"/>
    <p:sldId id="286" r:id="rId6"/>
    <p:sldId id="284" r:id="rId7"/>
    <p:sldId id="268" r:id="rId8"/>
    <p:sldId id="259" r:id="rId9"/>
    <p:sldId id="258" r:id="rId10"/>
    <p:sldId id="261" r:id="rId11"/>
    <p:sldId id="262" r:id="rId12"/>
    <p:sldId id="274" r:id="rId13"/>
    <p:sldId id="264" r:id="rId14"/>
    <p:sldId id="270" r:id="rId15"/>
    <p:sldId id="263" r:id="rId16"/>
    <p:sldId id="272" r:id="rId17"/>
    <p:sldId id="276" r:id="rId18"/>
    <p:sldId id="287" r:id="rId19"/>
    <p:sldId id="289" r:id="rId20"/>
    <p:sldId id="290" r:id="rId21"/>
    <p:sldId id="265" r:id="rId22"/>
    <p:sldId id="273" r:id="rId23"/>
    <p:sldId id="267" r:id="rId24"/>
    <p:sldId id="282" r:id="rId25"/>
    <p:sldId id="279" r:id="rId26"/>
    <p:sldId id="281" r:id="rId27"/>
    <p:sldId id="285" r:id="rId28"/>
    <p:sldId id="275" r:id="rId29"/>
    <p:sldId id="291" r:id="rId30"/>
    <p:sldId id="283"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269D01E-BC32-4049-B463-5C60D7B0CCD2}" styleName="Стиль из темы 2 - акцент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24" autoAdjust="0"/>
    <p:restoredTop sz="94660"/>
  </p:normalViewPr>
  <p:slideViewPr>
    <p:cSldViewPr snapToGrid="0">
      <p:cViewPr varScale="1">
        <p:scale>
          <a:sx n="84" d="100"/>
          <a:sy n="84" d="100"/>
        </p:scale>
        <p:origin x="-204" y="-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_____Microsoft_Office_Excel3.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title>
      <c:tx>
        <c:rich>
          <a:bodyPr rot="0" spcFirstLastPara="1" vertOverflow="ellipsis" vert="horz" wrap="square" anchor="ctr" anchorCtr="1"/>
          <a:lstStyle/>
          <a:p>
            <a:pPr>
              <a:defRPr sz="2128" b="0" i="0" u="none" strike="noStrike" kern="1200" cap="none" spc="0" normalizeH="0" baseline="0">
                <a:solidFill>
                  <a:schemeClr val="dk1">
                    <a:lumMod val="50000"/>
                    <a:lumOff val="50000"/>
                  </a:schemeClr>
                </a:solidFill>
                <a:latin typeface="Arial" panose="020B0604020202020204" pitchFamily="34" charset="0"/>
                <a:ea typeface="+mj-ea"/>
                <a:cs typeface="Arial" panose="020B0604020202020204" pitchFamily="34" charset="0"/>
              </a:defRPr>
            </a:pPr>
            <a:r>
              <a:rPr lang="en-US" b="0" dirty="0">
                <a:latin typeface="Arial" panose="020B0604020202020204" pitchFamily="34" charset="0"/>
                <a:cs typeface="Arial" panose="020B0604020202020204" pitchFamily="34" charset="0"/>
              </a:rPr>
              <a:t>SWOT a</a:t>
            </a:r>
            <a:r>
              <a:rPr lang="kk-KZ" b="0" dirty="0">
                <a:latin typeface="Arial" panose="020B0604020202020204" pitchFamily="34" charset="0"/>
                <a:cs typeface="Arial" panose="020B0604020202020204" pitchFamily="34" charset="0"/>
              </a:rPr>
              <a:t>нализ бойынша қорытынды</a:t>
            </a:r>
            <a:endParaRPr lang="ru-RU" b="0" dirty="0">
              <a:latin typeface="Arial" panose="020B0604020202020204" pitchFamily="34" charset="0"/>
              <a:cs typeface="Arial" panose="020B0604020202020204" pitchFamily="34" charset="0"/>
            </a:endParaRPr>
          </a:p>
        </c:rich>
      </c:tx>
      <c:spPr>
        <a:noFill/>
        <a:ln>
          <a:noFill/>
        </a:ln>
        <a:effectLst/>
      </c:spPr>
    </c:title>
    <c:plotArea>
      <c:layout/>
      <c:barChart>
        <c:barDir val="col"/>
        <c:grouping val="stacked"/>
        <c:ser>
          <c:idx val="0"/>
          <c:order val="0"/>
          <c:tx>
            <c:strRef>
              <c:f>Лист1!$B$1</c:f>
              <c:strCache>
                <c:ptCount val="1"/>
                <c:pt idx="0">
                  <c:v>Ряд 1</c:v>
                </c:pt>
              </c:strCache>
            </c:strRef>
          </c:tx>
          <c:spPr>
            <a:solidFill>
              <a:schemeClr val="accent1"/>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Лист1!$A$2:$A$5</c:f>
              <c:strCache>
                <c:ptCount val="4"/>
                <c:pt idx="0">
                  <c:v>Күшті жақтары</c:v>
                </c:pt>
                <c:pt idx="1">
                  <c:v>Әлсіз жақтары</c:v>
                </c:pt>
                <c:pt idx="2">
                  <c:v>Мүмкіншіліктер</c:v>
                </c:pt>
                <c:pt idx="3">
                  <c:v>Қауіптері</c:v>
                </c:pt>
              </c:strCache>
            </c:strRef>
          </c:cat>
          <c:val>
            <c:numRef>
              <c:f>Лист1!$B$2:$B$5</c:f>
              <c:numCache>
                <c:formatCode>General</c:formatCode>
                <c:ptCount val="4"/>
                <c:pt idx="0">
                  <c:v>8</c:v>
                </c:pt>
                <c:pt idx="1">
                  <c:v>5</c:v>
                </c:pt>
                <c:pt idx="2">
                  <c:v>5</c:v>
                </c:pt>
                <c:pt idx="3">
                  <c:v>4</c:v>
                </c:pt>
              </c:numCache>
            </c:numRef>
          </c:val>
          <c:extLst xmlns:c16r2="http://schemas.microsoft.com/office/drawing/2015/06/chart">
            <c:ext xmlns:c16="http://schemas.microsoft.com/office/drawing/2014/chart" uri="{C3380CC4-5D6E-409C-BE32-E72D297353CC}">
              <c16:uniqueId val="{00000000-4278-4A27-9896-1B66DD7619D2}"/>
            </c:ext>
          </c:extLst>
        </c:ser>
        <c:ser>
          <c:idx val="1"/>
          <c:order val="1"/>
          <c:tx>
            <c:strRef>
              <c:f>Лист1!$C$1</c:f>
              <c:strCache>
                <c:ptCount val="1"/>
                <c:pt idx="0">
                  <c:v>Столбец1</c:v>
                </c:pt>
              </c:strCache>
            </c:strRef>
          </c:tx>
          <c:spPr>
            <a:solidFill>
              <a:schemeClr val="accent2"/>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Лист1!$A$2:$A$5</c:f>
              <c:strCache>
                <c:ptCount val="4"/>
                <c:pt idx="0">
                  <c:v>Күшті жақтары</c:v>
                </c:pt>
                <c:pt idx="1">
                  <c:v>Әлсіз жақтары</c:v>
                </c:pt>
                <c:pt idx="2">
                  <c:v>Мүмкіншіліктер</c:v>
                </c:pt>
                <c:pt idx="3">
                  <c:v>Қауіптері</c:v>
                </c:pt>
              </c:strCache>
            </c:strRef>
          </c:cat>
          <c:val>
            <c:numRef>
              <c:f>Лист1!$C$2:$C$5</c:f>
              <c:numCache>
                <c:formatCode>General</c:formatCode>
                <c:ptCount val="4"/>
              </c:numCache>
            </c:numRef>
          </c:val>
          <c:extLst xmlns:c16r2="http://schemas.microsoft.com/office/drawing/2015/06/chart">
            <c:ext xmlns:c16="http://schemas.microsoft.com/office/drawing/2014/chart" uri="{C3380CC4-5D6E-409C-BE32-E72D297353CC}">
              <c16:uniqueId val="{00000001-4278-4A27-9896-1B66DD7619D2}"/>
            </c:ext>
          </c:extLst>
        </c:ser>
        <c:ser>
          <c:idx val="2"/>
          <c:order val="2"/>
          <c:tx>
            <c:strRef>
              <c:f>Лист1!$D$1</c:f>
              <c:strCache>
                <c:ptCount val="1"/>
                <c:pt idx="0">
                  <c:v>Столбец2</c:v>
                </c:pt>
              </c:strCache>
            </c:strRef>
          </c:tx>
          <c:spPr>
            <a:solidFill>
              <a:schemeClr val="accent3"/>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Лист1!$A$2:$A$5</c:f>
              <c:strCache>
                <c:ptCount val="4"/>
                <c:pt idx="0">
                  <c:v>Күшті жақтары</c:v>
                </c:pt>
                <c:pt idx="1">
                  <c:v>Әлсіз жақтары</c:v>
                </c:pt>
                <c:pt idx="2">
                  <c:v>Мүмкіншіліктер</c:v>
                </c:pt>
                <c:pt idx="3">
                  <c:v>Қауіптері</c:v>
                </c:pt>
              </c:strCache>
            </c:strRef>
          </c:cat>
          <c:val>
            <c:numRef>
              <c:f>Лист1!$D$2:$D$5</c:f>
              <c:numCache>
                <c:formatCode>General</c:formatCode>
                <c:ptCount val="4"/>
              </c:numCache>
            </c:numRef>
          </c:val>
          <c:extLst xmlns:c16r2="http://schemas.microsoft.com/office/drawing/2015/06/chart">
            <c:ext xmlns:c16="http://schemas.microsoft.com/office/drawing/2014/chart" uri="{C3380CC4-5D6E-409C-BE32-E72D297353CC}">
              <c16:uniqueId val="{00000002-4278-4A27-9896-1B66DD7619D2}"/>
            </c:ext>
          </c:extLst>
        </c:ser>
        <c:dLbls>
          <c:showVal val="1"/>
        </c:dLbls>
        <c:overlap val="100"/>
        <c:axId val="159399296"/>
        <c:axId val="159417472"/>
      </c:barChart>
      <c:catAx>
        <c:axId val="159399296"/>
        <c:scaling>
          <c:orientation val="minMax"/>
        </c:scaling>
        <c:axPos val="b"/>
        <c:majorGridlines>
          <c:spPr>
            <a:ln w="9525" cap="flat" cmpd="sng" algn="ctr">
              <a:solidFill>
                <a:schemeClr val="dk1">
                  <a:lumMod val="15000"/>
                  <a:lumOff val="85000"/>
                </a:schemeClr>
              </a:solidFill>
              <a:round/>
            </a:ln>
            <a:effectLst/>
          </c:spPr>
        </c:majorGridlines>
        <c:numFmt formatCode="General" sourceLinked="1"/>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2400" b="0" i="0" u="none" strike="noStrike" kern="1200" cap="none" spc="0" normalizeH="0" baseline="0">
                <a:solidFill>
                  <a:schemeClr val="dk1">
                    <a:lumMod val="65000"/>
                    <a:lumOff val="35000"/>
                  </a:schemeClr>
                </a:solidFill>
                <a:latin typeface="+mn-lt"/>
                <a:ea typeface="+mn-ea"/>
                <a:cs typeface="+mn-cs"/>
              </a:defRPr>
            </a:pPr>
            <a:endParaRPr lang="ru-RU"/>
          </a:p>
        </c:txPr>
        <c:crossAx val="159417472"/>
        <c:crosses val="autoZero"/>
        <c:auto val="1"/>
        <c:lblAlgn val="ctr"/>
        <c:lblOffset val="100"/>
      </c:catAx>
      <c:valAx>
        <c:axId val="159417472"/>
        <c:scaling>
          <c:orientation val="minMax"/>
        </c:scaling>
        <c:axPos val="l"/>
        <c:majorGridlines>
          <c:spPr>
            <a:ln w="9525" cap="flat" cmpd="sng" algn="ctr">
              <a:solidFill>
                <a:schemeClr val="dk1">
                  <a:lumMod val="15000"/>
                  <a:lumOff val="85000"/>
                </a:schemeClr>
              </a:solidFill>
              <a:round/>
            </a:ln>
            <a:effectLst/>
          </c:spPr>
        </c:majorGridlines>
        <c:numFmt formatCode="General" sourceLinked="1"/>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ru-RU"/>
          </a:p>
        </c:txPr>
        <c:crossAx val="159399296"/>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dirty="0" err="1"/>
              <a:t>Клиенттер</a:t>
            </a:r>
            <a:endParaRPr lang="ru-RU" dirty="0"/>
          </a:p>
        </c:rich>
      </c:tx>
      <c:spPr>
        <a:noFill/>
        <a:ln>
          <a:noFill/>
        </a:ln>
        <a:effectLst/>
      </c:spPr>
    </c:title>
    <c:view3D>
      <c:rotX val="75"/>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Продажи</c:v>
                </c:pt>
              </c:strCache>
            </c:strRef>
          </c:tx>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91ED-4B42-9E78-69B0F9C9BB88}"/>
              </c:ext>
            </c:extLst>
          </c:dPt>
          <c:dPt>
            <c:idx val="1"/>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91ED-4B42-9E78-69B0F9C9BB88}"/>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91ED-4B42-9E78-69B0F9C9BB88}"/>
              </c:ext>
            </c:extLst>
          </c:dPt>
          <c:dPt>
            <c:idx val="3"/>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91ED-4B42-9E78-69B0F9C9BB88}"/>
              </c:ext>
            </c:extLst>
          </c:dPt>
          <c:dPt>
            <c:idx val="4"/>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91ED-4B42-9E78-69B0F9C9BB8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4"/>
                <c:pt idx="0">
                  <c:v>Жасөспірімдер 14-18</c:v>
                </c:pt>
                <c:pt idx="1">
                  <c:v>Студенттер 12-23</c:v>
                </c:pt>
                <c:pt idx="2">
                  <c:v>Отбасылар</c:v>
                </c:pt>
                <c:pt idx="3">
                  <c:v>Егде адамдар</c:v>
                </c:pt>
              </c:strCache>
            </c:strRef>
          </c:cat>
          <c:val>
            <c:numRef>
              <c:f>Лист1!$B$2:$B$6</c:f>
              <c:numCache>
                <c:formatCode>General</c:formatCode>
                <c:ptCount val="5"/>
                <c:pt idx="0">
                  <c:v>30</c:v>
                </c:pt>
                <c:pt idx="1">
                  <c:v>25</c:v>
                </c:pt>
                <c:pt idx="2">
                  <c:v>28</c:v>
                </c:pt>
                <c:pt idx="3">
                  <c:v>8</c:v>
                </c:pt>
              </c:numCache>
            </c:numRef>
          </c:val>
          <c:extLst xmlns:c16r2="http://schemas.microsoft.com/office/drawing/2015/06/chart">
            <c:ext xmlns:c16="http://schemas.microsoft.com/office/drawing/2014/chart" uri="{C3380CC4-5D6E-409C-BE32-E72D297353CC}">
              <c16:uniqueId val="{00000000-2D85-4C5C-81EF-D8CCE63AE860}"/>
            </c:ext>
          </c:extLst>
        </c:ser>
        <c:dLbls>
          <c:showVal val="1"/>
        </c:dLbls>
      </c:pie3DChart>
      <c:spPr>
        <a:noFill/>
        <a:ln>
          <a:noFill/>
        </a:ln>
        <a:effectLst/>
      </c:spPr>
    </c:plotArea>
    <c:legend>
      <c:legendPos val="b"/>
      <c:legendEntry>
        <c:idx val="4"/>
        <c:delete val="1"/>
      </c:legendEntry>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title>
      <c:tx>
        <c:rich>
          <a:bodyPr rot="0" spcFirstLastPara="1" vertOverflow="ellipsis" vert="horz" wrap="square" anchor="ctr" anchorCtr="1"/>
          <a:lstStyle/>
          <a:p>
            <a:pPr algn="ctr">
              <a:defRPr sz="2200" b="1" i="0" u="none" strike="noStrike" kern="1200" baseline="0">
                <a:solidFill>
                  <a:schemeClr val="dk1">
                    <a:lumMod val="75000"/>
                    <a:lumOff val="25000"/>
                  </a:schemeClr>
                </a:solidFill>
                <a:latin typeface="+mn-lt"/>
                <a:ea typeface="+mn-ea"/>
                <a:cs typeface="+mn-cs"/>
              </a:defRPr>
            </a:pPr>
            <a:r>
              <a:rPr lang="ru-RU" sz="2400" dirty="0"/>
              <a:t>Жыл </a:t>
            </a:r>
            <a:r>
              <a:rPr lang="ru-RU" sz="2400" dirty="0" err="1"/>
              <a:t>ағымындағы</a:t>
            </a:r>
            <a:r>
              <a:rPr lang="ru-RU" sz="2400" dirty="0"/>
              <a:t> таза </a:t>
            </a:r>
            <a:r>
              <a:rPr lang="ru-RU" sz="2400" dirty="0" err="1"/>
              <a:t>пайданың</a:t>
            </a:r>
            <a:r>
              <a:rPr lang="ru-RU" sz="2400" dirty="0"/>
              <a:t> </a:t>
            </a:r>
            <a:r>
              <a:rPr lang="ru-RU" sz="2400" dirty="0" err="1"/>
              <a:t>өзгеру</a:t>
            </a:r>
            <a:r>
              <a:rPr lang="ru-RU" sz="2400" dirty="0"/>
              <a:t> </a:t>
            </a:r>
            <a:r>
              <a:rPr lang="ru-RU" sz="2400" dirty="0" err="1"/>
              <a:t>динамикасы</a:t>
            </a:r>
            <a:r>
              <a:rPr lang="ru-RU" sz="2400" dirty="0"/>
              <a:t>(</a:t>
            </a:r>
            <a:r>
              <a:rPr lang="ru-RU" sz="2400" dirty="0" err="1"/>
              <a:t>солдан</a:t>
            </a:r>
            <a:r>
              <a:rPr lang="ru-RU" sz="2400" baseline="0" dirty="0"/>
              <a:t> </a:t>
            </a:r>
            <a:r>
              <a:rPr lang="ru-RU" sz="2400" baseline="0" dirty="0" err="1"/>
              <a:t>оңға</a:t>
            </a:r>
            <a:r>
              <a:rPr lang="ru-RU" sz="2400" baseline="0" dirty="0"/>
              <a:t> </a:t>
            </a:r>
            <a:r>
              <a:rPr lang="ru-RU" sz="2400" baseline="0" dirty="0" err="1"/>
              <a:t>қарай</a:t>
            </a:r>
            <a:r>
              <a:rPr lang="ru-RU" sz="2400" baseline="0"/>
              <a:t>)</a:t>
            </a:r>
            <a:endParaRPr lang="ru-RU" sz="2400" dirty="0"/>
          </a:p>
        </c:rich>
      </c:tx>
      <c:spPr>
        <a:noFill/>
        <a:ln>
          <a:noFill/>
        </a:ln>
        <a:effectLst/>
      </c:spPr>
    </c:title>
    <c:plotArea>
      <c:layout/>
      <c:barChart>
        <c:barDir val="col"/>
        <c:grouping val="clustered"/>
        <c:ser>
          <c:idx val="0"/>
          <c:order val="0"/>
          <c:tx>
            <c:strRef>
              <c:f>Лист1!$B$1</c:f>
              <c:strCache>
                <c:ptCount val="1"/>
                <c:pt idx="0">
                  <c:v>сомасы</c:v>
                </c:pt>
              </c:strCache>
            </c:strRef>
          </c:tx>
          <c:spPr>
            <a:solidFill>
              <a:schemeClr val="accent1">
                <a:alpha val="85000"/>
              </a:schemeClr>
            </a:solidFill>
            <a:ln w="9525" cap="flat" cmpd="sng" algn="ctr">
              <a:solidFill>
                <a:schemeClr val="lt1">
                  <a:alpha val="50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ru-RU"/>
              </a:p>
            </c:txPr>
            <c:dLblPos val="inEnd"/>
            <c:showVal val="1"/>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Лист1!$A$2:$A$12</c:f>
              <c:strCache>
                <c:ptCount val="11"/>
                <c:pt idx="0">
                  <c:v>қаңтар</c:v>
                </c:pt>
                <c:pt idx="1">
                  <c:v>ақпан</c:v>
                </c:pt>
                <c:pt idx="2">
                  <c:v>наурыз</c:v>
                </c:pt>
                <c:pt idx="3">
                  <c:v>сәуір</c:v>
                </c:pt>
                <c:pt idx="4">
                  <c:v>мамыр</c:v>
                </c:pt>
                <c:pt idx="5">
                  <c:v>маусым</c:v>
                </c:pt>
                <c:pt idx="6">
                  <c:v>шілде</c:v>
                </c:pt>
                <c:pt idx="7">
                  <c:v>тамыз</c:v>
                </c:pt>
                <c:pt idx="8">
                  <c:v>қыркүйек</c:v>
                </c:pt>
                <c:pt idx="9">
                  <c:v>қазан</c:v>
                </c:pt>
                <c:pt idx="10">
                  <c:v>қараша</c:v>
                </c:pt>
              </c:strCache>
            </c:strRef>
          </c:cat>
          <c:val>
            <c:numRef>
              <c:f>Лист1!$B$2:$B$12</c:f>
              <c:numCache>
                <c:formatCode>General</c:formatCode>
                <c:ptCount val="11"/>
                <c:pt idx="0">
                  <c:v>200000</c:v>
                </c:pt>
                <c:pt idx="1">
                  <c:v>200000</c:v>
                </c:pt>
                <c:pt idx="2">
                  <c:v>400000</c:v>
                </c:pt>
                <c:pt idx="3">
                  <c:v>400000</c:v>
                </c:pt>
                <c:pt idx="4">
                  <c:v>400000</c:v>
                </c:pt>
                <c:pt idx="5">
                  <c:v>600000</c:v>
                </c:pt>
                <c:pt idx="6">
                  <c:v>600000</c:v>
                </c:pt>
                <c:pt idx="7">
                  <c:v>800000</c:v>
                </c:pt>
                <c:pt idx="8">
                  <c:v>1000000</c:v>
                </c:pt>
                <c:pt idx="9">
                  <c:v>1200000</c:v>
                </c:pt>
                <c:pt idx="10">
                  <c:v>1400000</c:v>
                </c:pt>
              </c:numCache>
            </c:numRef>
          </c:val>
          <c:extLst xmlns:c16r2="http://schemas.microsoft.com/office/drawing/2015/06/chart">
            <c:ext xmlns:c16="http://schemas.microsoft.com/office/drawing/2014/chart" uri="{C3380CC4-5D6E-409C-BE32-E72D297353CC}">
              <c16:uniqueId val="{00000000-F1E2-49D1-B7C5-A4AE28CEA529}"/>
            </c:ext>
          </c:extLst>
        </c:ser>
        <c:dLbls>
          <c:showVal val="1"/>
        </c:dLbls>
        <c:gapWidth val="65"/>
        <c:axId val="161908224"/>
        <c:axId val="161909760"/>
      </c:barChart>
      <c:catAx>
        <c:axId val="161908224"/>
        <c:scaling>
          <c:orientation val="minMax"/>
        </c:scaling>
        <c:axPos val="b"/>
        <c:numFmt formatCode="General" sourceLinked="1"/>
        <c:maj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1" i="0" u="none" strike="noStrike" kern="1200" cap="all" baseline="0">
                <a:solidFill>
                  <a:schemeClr val="dk1">
                    <a:lumMod val="75000"/>
                    <a:lumOff val="25000"/>
                  </a:schemeClr>
                </a:solidFill>
                <a:latin typeface="+mn-lt"/>
                <a:ea typeface="+mn-ea"/>
                <a:cs typeface="+mn-cs"/>
              </a:defRPr>
            </a:pPr>
            <a:endParaRPr lang="ru-RU"/>
          </a:p>
        </c:txPr>
        <c:crossAx val="161909760"/>
        <c:crosses val="autoZero"/>
        <c:auto val="1"/>
        <c:lblAlgn val="ctr"/>
        <c:lblOffset val="100"/>
      </c:catAx>
      <c:valAx>
        <c:axId val="16190976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tickLblPos val="none"/>
        <c:crossAx val="161908224"/>
        <c:crosses val="autoZero"/>
        <c:crossBetween val="between"/>
      </c:valAx>
      <c:spPr>
        <a:noFill/>
        <a:ln>
          <a:noFill/>
        </a:ln>
        <a:effectLst/>
      </c:spPr>
    </c:plotArea>
    <c:legend>
      <c:legendPos val="b"/>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3">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ru-RU"/>
              <a:t>Образец заголовка</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6AB619D0-9658-43E9-B4BB-E08A0B231D36}" type="datetimeFigureOut">
              <a:rPr lang="ru-RU" smtClean="0"/>
              <a:pPr/>
              <a:t>26.03.2020</a:t>
            </a:fld>
            <a:endParaRPr lang="ru-RU"/>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ru-RU"/>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BE1FD60-5921-4BAA-8605-C8A6F49BB199}" type="slidenum">
              <a:rPr lang="ru-RU" smtClean="0"/>
              <a:pPr/>
              <a:t>‹#›</a:t>
            </a:fld>
            <a:endParaRPr lang="ru-RU"/>
          </a:p>
        </p:txBody>
      </p:sp>
      <p:sp>
        <p:nvSpPr>
          <p:cNvPr id="13" name="Rectangle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1199950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AB619D0-9658-43E9-B4BB-E08A0B231D36}" type="datetimeFigureOut">
              <a:rPr lang="ru-RU" smtClean="0"/>
              <a:pPr/>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xmlns="" val="374739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6AB619D0-9658-43E9-B4BB-E08A0B231D36}" type="datetimeFigureOut">
              <a:rPr lang="ru-RU" smtClean="0"/>
              <a:pPr/>
              <a:t>26.03.2020</a:t>
            </a:fld>
            <a:endParaRPr lang="ru-RU"/>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BE1FD60-5921-4BAA-8605-C8A6F49BB199}" type="slidenum">
              <a:rPr lang="ru-RU" smtClean="0"/>
              <a:pPr/>
              <a:t>‹#›</a:t>
            </a:fld>
            <a:endParaRPr lang="ru-RU"/>
          </a:p>
        </p:txBody>
      </p:sp>
      <p:grpSp>
        <p:nvGrpSpPr>
          <p:cNvPr id="7" name="Group 6"/>
          <p:cNvGrpSpPr/>
          <p:nvPr/>
        </p:nvGrpSpPr>
        <p:grpSpPr>
          <a:xfrm>
            <a:off x="0" y="0"/>
            <a:ext cx="2814638" cy="6858000"/>
            <a:chOff x="0" y="0"/>
            <a:chExt cx="2814638" cy="6858000"/>
          </a:xfrm>
        </p:grpSpPr>
        <p:sp>
          <p:nvSpPr>
            <p:cNvPr id="11" name="Freeform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xmlns="" val="83806974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AB619D0-9658-43E9-B4BB-E08A0B231D36}" type="datetimeFigureOut">
              <a:rPr lang="ru-RU" smtClean="0"/>
              <a:pPr/>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xmlns="" val="411333171"/>
      </p:ext>
    </p:extLst>
  </p:cSld>
  <p:clrMapOvr>
    <a:masterClrMapping/>
  </p:clrMapOvr>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57300" y="2909102"/>
            <a:ext cx="480060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33864" y="2909102"/>
            <a:ext cx="480060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AB619D0-9658-43E9-B4BB-E08A0B231D36}" type="datetimeFigureOut">
              <a:rPr lang="ru-RU" smtClean="0"/>
              <a:pPr/>
              <a:t>26.03.2020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xmlns="" val="1310449103"/>
      </p:ext>
    </p:extLst>
  </p:cSld>
  <p:clrMapOvr>
    <a:masterClrMapping/>
  </p:clrMapOvr>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AB619D0-9658-43E9-B4BB-E08A0B231D36}" type="datetimeFigureOut">
              <a:rPr lang="ru-RU" smtClean="0"/>
              <a:pPr/>
              <a:t>26.03.2020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xmlns="" val="361014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B619D0-9658-43E9-B4BB-E08A0B231D36}" type="datetimeFigureOut">
              <a:rPr lang="ru-RU" smtClean="0"/>
              <a:pPr/>
              <a:t>26.03.2020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xmlns="" val="1535197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ru-RU"/>
              <a:t>Образец заголовка</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65051" y="6375679"/>
            <a:ext cx="1233355" cy="348462"/>
          </a:xfrm>
        </p:spPr>
        <p:txBody>
          <a:bodyPr/>
          <a:lstStyle/>
          <a:p>
            <a:fld id="{6AB619D0-9658-43E9-B4BB-E08A0B231D36}" type="datetimeFigureOut">
              <a:rPr lang="ru-RU" smtClean="0"/>
              <a:pPr/>
              <a:t>26.03.2020</a:t>
            </a:fld>
            <a:endParaRPr lang="ru-RU"/>
          </a:p>
        </p:txBody>
      </p:sp>
      <p:sp>
        <p:nvSpPr>
          <p:cNvPr id="6" name="Footer Placeholder 5"/>
          <p:cNvSpPr>
            <a:spLocks noGrp="1"/>
          </p:cNvSpPr>
          <p:nvPr>
            <p:ph type="ftr" sz="quarter" idx="11"/>
          </p:nvPr>
        </p:nvSpPr>
        <p:spPr>
          <a:xfrm>
            <a:off x="2103620" y="6375679"/>
            <a:ext cx="3482179" cy="345796"/>
          </a:xfrm>
        </p:spPr>
        <p:txBody>
          <a:bodyPr/>
          <a:lstStyle/>
          <a:p>
            <a:endParaRPr lang="ru-RU"/>
          </a:p>
        </p:txBody>
      </p:sp>
      <p:sp>
        <p:nvSpPr>
          <p:cNvPr id="7" name="Slide Number Placeholder 6"/>
          <p:cNvSpPr>
            <a:spLocks noGrp="1"/>
          </p:cNvSpPr>
          <p:nvPr>
            <p:ph type="sldNum" sz="quarter" idx="12"/>
          </p:nvPr>
        </p:nvSpPr>
        <p:spPr>
          <a:xfrm>
            <a:off x="5691014" y="6375679"/>
            <a:ext cx="1232456" cy="345796"/>
          </a:xfrm>
        </p:spPr>
        <p:txBody>
          <a:bodyPr/>
          <a:lstStyle/>
          <a:p>
            <a:fld id="{0BE1FD60-5921-4BAA-8605-C8A6F49BB199}" type="slidenum">
              <a:rPr lang="ru-RU" smtClean="0"/>
              <a:pPr/>
              <a:t>‹#›</a:t>
            </a:fld>
            <a:endParaRPr lang="ru-RU"/>
          </a:p>
        </p:txBody>
      </p:sp>
      <p:sp>
        <p:nvSpPr>
          <p:cNvPr id="8" name="Rectangle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2828136964"/>
      </p:ext>
    </p:extLst>
  </p:cSld>
  <p:clrMapOvr>
    <a:masterClrMapping/>
  </p:clrMapOvr>
  <p:extLst mod="1">
    <p:ext uri="{DCECCB84-F9BA-43D5-87BE-67443E8EF086}">
      <p15:sldGuideLst xmlns:p15="http://schemas.microsoft.com/office/powerpoint/2012/main" xmlns="">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11"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ru-RU"/>
              <a:t>Образец заголовка</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65950" y="6375679"/>
            <a:ext cx="1232456" cy="348462"/>
          </a:xfrm>
        </p:spPr>
        <p:txBody>
          <a:bodyPr/>
          <a:lstStyle/>
          <a:p>
            <a:fld id="{6AB619D0-9658-43E9-B4BB-E08A0B231D36}" type="datetimeFigureOut">
              <a:rPr lang="ru-RU" smtClean="0"/>
              <a:pPr/>
              <a:t>26.03.2020</a:t>
            </a:fld>
            <a:endParaRPr lang="ru-RU"/>
          </a:p>
        </p:txBody>
      </p:sp>
      <p:sp>
        <p:nvSpPr>
          <p:cNvPr id="6" name="Footer Placeholder 5"/>
          <p:cNvSpPr>
            <a:spLocks noGrp="1"/>
          </p:cNvSpPr>
          <p:nvPr>
            <p:ph type="ftr" sz="quarter" idx="11"/>
          </p:nvPr>
        </p:nvSpPr>
        <p:spPr>
          <a:xfrm>
            <a:off x="2103621" y="6375679"/>
            <a:ext cx="3482178" cy="345796"/>
          </a:xfrm>
        </p:spPr>
        <p:txBody>
          <a:bodyPr/>
          <a:lstStyle/>
          <a:p>
            <a:endParaRPr lang="ru-RU"/>
          </a:p>
        </p:txBody>
      </p:sp>
      <p:sp>
        <p:nvSpPr>
          <p:cNvPr id="7" name="Slide Number Placeholder 6"/>
          <p:cNvSpPr>
            <a:spLocks noGrp="1"/>
          </p:cNvSpPr>
          <p:nvPr>
            <p:ph type="sldNum" sz="quarter" idx="12"/>
          </p:nvPr>
        </p:nvSpPr>
        <p:spPr>
          <a:xfrm>
            <a:off x="5687568" y="6375679"/>
            <a:ext cx="1234440" cy="345796"/>
          </a:xfrm>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xmlns="" val="2299861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AB619D0-9658-43E9-B4BB-E08A0B231D36}" type="datetimeFigureOut">
              <a:rPr lang="ru-RU" smtClean="0"/>
              <a:pPr/>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xmlns="" val="1577773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AB619D0-9658-43E9-B4BB-E08A0B231D36}" type="datetimeFigureOut">
              <a:rPr lang="ru-RU" smtClean="0"/>
              <a:pPr/>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BE1FD60-5921-4BAA-8605-C8A6F49BB199}" type="slidenum">
              <a:rPr lang="ru-RU" smtClean="0"/>
              <a:pPr/>
              <a:t>‹#›</a:t>
            </a:fld>
            <a:endParaRPr lang="ru-RU"/>
          </a:p>
        </p:txBody>
      </p:sp>
    </p:spTree>
    <p:extLst>
      <p:ext uri="{BB962C8B-B14F-4D97-AF65-F5344CB8AC3E}">
        <p14:creationId xmlns:p14="http://schemas.microsoft.com/office/powerpoint/2010/main" xmlns="" val="2784018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6AB619D0-9658-43E9-B4BB-E08A0B231D36}" type="datetimeFigureOut">
              <a:rPr lang="ru-RU" smtClean="0"/>
              <a:pPr/>
              <a:t>26.03.2020</a:t>
            </a:fld>
            <a:endParaRPr lang="ru-RU"/>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BE1FD60-5921-4BAA-8605-C8A6F49BB199}" type="slidenum">
              <a:rPr lang="ru-RU" smtClean="0"/>
              <a:pPr/>
              <a:t>‹#›</a:t>
            </a:fld>
            <a:endParaRPr lang="ru-RU"/>
          </a:p>
        </p:txBody>
      </p:sp>
      <p:sp>
        <p:nvSpPr>
          <p:cNvPr id="11" name="Freeform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371452414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AB4FFECA-0832-4FE3-B587-054A0F2D80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EE487594-BA77-4254-BD2D-35C8694A75AA}"/>
              </a:ext>
            </a:extLst>
          </p:cNvPr>
          <p:cNvSpPr>
            <a:spLocks noGrp="1"/>
          </p:cNvSpPr>
          <p:nvPr>
            <p:ph type="ctrTitle"/>
          </p:nvPr>
        </p:nvSpPr>
        <p:spPr>
          <a:xfrm>
            <a:off x="1580256" y="864911"/>
            <a:ext cx="9856777" cy="3467282"/>
          </a:xfrm>
        </p:spPr>
        <p:txBody>
          <a:bodyPr anchor="b">
            <a:normAutofit/>
          </a:bodyPr>
          <a:lstStyle/>
          <a:p>
            <a:r>
              <a:rPr lang="ru-RU" sz="8000" dirty="0" err="1">
                <a:latin typeface="Times New Roman" panose="02020603050405020304" pitchFamily="18" charset="0"/>
                <a:cs typeface="Times New Roman" panose="02020603050405020304" pitchFamily="18" charset="0"/>
              </a:rPr>
              <a:t>Бизнесжоспар</a:t>
            </a:r>
            <a:r>
              <a:rPr lang="ru-RU" sz="8000" dirty="0">
                <a:latin typeface="Times New Roman" panose="02020603050405020304" pitchFamily="18" charset="0"/>
                <a:cs typeface="Times New Roman" panose="02020603050405020304" pitchFamily="18" charset="0"/>
              </a:rPr>
              <a:t/>
            </a:r>
            <a:br>
              <a:rPr lang="ru-RU" sz="80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«Алиса в стране чудес» </a:t>
            </a:r>
            <a:r>
              <a:rPr lang="ru-RU" sz="2400" dirty="0" err="1">
                <a:latin typeface="Times New Roman" panose="02020603050405020304" pitchFamily="18" charset="0"/>
                <a:cs typeface="Times New Roman" panose="02020603050405020304" pitchFamily="18" charset="0"/>
              </a:rPr>
              <a:t>мейрамханасы</a:t>
            </a:r>
            <a:endParaRPr lang="ru-RU" sz="8000" dirty="0">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xmlns="" id="{C65858E6-5C0F-4AAE-A1AC-29BA07FFEE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070707"/>
            <a:ext cx="12192000" cy="1787292"/>
          </a:xfrm>
          <a:custGeom>
            <a:avLst/>
            <a:gdLst>
              <a:gd name="connsiteX0" fmla="*/ 619389 w 12192000"/>
              <a:gd name="connsiteY0" fmla="*/ 0 h 1787292"/>
              <a:gd name="connsiteX1" fmla="*/ 687652 w 12192000"/>
              <a:gd name="connsiteY1" fmla="*/ 3175 h 1787292"/>
              <a:gd name="connsiteX2" fmla="*/ 747977 w 12192000"/>
              <a:gd name="connsiteY2" fmla="*/ 9525 h 1787292"/>
              <a:gd name="connsiteX3" fmla="*/ 800364 w 12192000"/>
              <a:gd name="connsiteY3" fmla="*/ 20637 h 1787292"/>
              <a:gd name="connsiteX4" fmla="*/ 846402 w 12192000"/>
              <a:gd name="connsiteY4" fmla="*/ 36512 h 1787292"/>
              <a:gd name="connsiteX5" fmla="*/ 887677 w 12192000"/>
              <a:gd name="connsiteY5" fmla="*/ 52387 h 1787292"/>
              <a:gd name="connsiteX6" fmla="*/ 924189 w 12192000"/>
              <a:gd name="connsiteY6" fmla="*/ 68262 h 1787292"/>
              <a:gd name="connsiteX7" fmla="*/ 962289 w 12192000"/>
              <a:gd name="connsiteY7" fmla="*/ 87312 h 1787292"/>
              <a:gd name="connsiteX8" fmla="*/ 1000389 w 12192000"/>
              <a:gd name="connsiteY8" fmla="*/ 106362 h 1787292"/>
              <a:gd name="connsiteX9" fmla="*/ 1036902 w 12192000"/>
              <a:gd name="connsiteY9" fmla="*/ 125412 h 1787292"/>
              <a:gd name="connsiteX10" fmla="*/ 1078177 w 12192000"/>
              <a:gd name="connsiteY10" fmla="*/ 141287 h 1787292"/>
              <a:gd name="connsiteX11" fmla="*/ 1124214 w 12192000"/>
              <a:gd name="connsiteY11" fmla="*/ 155575 h 1787292"/>
              <a:gd name="connsiteX12" fmla="*/ 1176602 w 12192000"/>
              <a:gd name="connsiteY12" fmla="*/ 166687 h 1787292"/>
              <a:gd name="connsiteX13" fmla="*/ 1236927 w 12192000"/>
              <a:gd name="connsiteY13" fmla="*/ 174625 h 1787292"/>
              <a:gd name="connsiteX14" fmla="*/ 1305189 w 12192000"/>
              <a:gd name="connsiteY14" fmla="*/ 176212 h 1787292"/>
              <a:gd name="connsiteX15" fmla="*/ 1373452 w 12192000"/>
              <a:gd name="connsiteY15" fmla="*/ 174625 h 1787292"/>
              <a:gd name="connsiteX16" fmla="*/ 1433777 w 12192000"/>
              <a:gd name="connsiteY16" fmla="*/ 166687 h 1787292"/>
              <a:gd name="connsiteX17" fmla="*/ 1486164 w 12192000"/>
              <a:gd name="connsiteY17" fmla="*/ 155575 h 1787292"/>
              <a:gd name="connsiteX18" fmla="*/ 1532202 w 12192000"/>
              <a:gd name="connsiteY18" fmla="*/ 141287 h 1787292"/>
              <a:gd name="connsiteX19" fmla="*/ 1573477 w 12192000"/>
              <a:gd name="connsiteY19" fmla="*/ 125412 h 1787292"/>
              <a:gd name="connsiteX20" fmla="*/ 1609989 w 12192000"/>
              <a:gd name="connsiteY20" fmla="*/ 106362 h 1787292"/>
              <a:gd name="connsiteX21" fmla="*/ 1648089 w 12192000"/>
              <a:gd name="connsiteY21" fmla="*/ 87312 h 1787292"/>
              <a:gd name="connsiteX22" fmla="*/ 1686189 w 12192000"/>
              <a:gd name="connsiteY22" fmla="*/ 68262 h 1787292"/>
              <a:gd name="connsiteX23" fmla="*/ 1722702 w 12192000"/>
              <a:gd name="connsiteY23" fmla="*/ 52387 h 1787292"/>
              <a:gd name="connsiteX24" fmla="*/ 1763977 w 12192000"/>
              <a:gd name="connsiteY24" fmla="*/ 36512 h 1787292"/>
              <a:gd name="connsiteX25" fmla="*/ 1810014 w 12192000"/>
              <a:gd name="connsiteY25" fmla="*/ 20637 h 1787292"/>
              <a:gd name="connsiteX26" fmla="*/ 1862402 w 12192000"/>
              <a:gd name="connsiteY26" fmla="*/ 9525 h 1787292"/>
              <a:gd name="connsiteX27" fmla="*/ 1922727 w 12192000"/>
              <a:gd name="connsiteY27" fmla="*/ 3175 h 1787292"/>
              <a:gd name="connsiteX28" fmla="*/ 1990989 w 12192000"/>
              <a:gd name="connsiteY28" fmla="*/ 0 h 1787292"/>
              <a:gd name="connsiteX29" fmla="*/ 2059252 w 12192000"/>
              <a:gd name="connsiteY29" fmla="*/ 3175 h 1787292"/>
              <a:gd name="connsiteX30" fmla="*/ 2119577 w 12192000"/>
              <a:gd name="connsiteY30" fmla="*/ 9525 h 1787292"/>
              <a:gd name="connsiteX31" fmla="*/ 2171964 w 12192000"/>
              <a:gd name="connsiteY31" fmla="*/ 20637 h 1787292"/>
              <a:gd name="connsiteX32" fmla="*/ 2218002 w 12192000"/>
              <a:gd name="connsiteY32" fmla="*/ 36512 h 1787292"/>
              <a:gd name="connsiteX33" fmla="*/ 2259277 w 12192000"/>
              <a:gd name="connsiteY33" fmla="*/ 52387 h 1787292"/>
              <a:gd name="connsiteX34" fmla="*/ 2295789 w 12192000"/>
              <a:gd name="connsiteY34" fmla="*/ 68262 h 1787292"/>
              <a:gd name="connsiteX35" fmla="*/ 2333889 w 12192000"/>
              <a:gd name="connsiteY35" fmla="*/ 87312 h 1787292"/>
              <a:gd name="connsiteX36" fmla="*/ 2371989 w 12192000"/>
              <a:gd name="connsiteY36" fmla="*/ 106362 h 1787292"/>
              <a:gd name="connsiteX37" fmla="*/ 2408502 w 12192000"/>
              <a:gd name="connsiteY37" fmla="*/ 125412 h 1787292"/>
              <a:gd name="connsiteX38" fmla="*/ 2449777 w 12192000"/>
              <a:gd name="connsiteY38" fmla="*/ 141287 h 1787292"/>
              <a:gd name="connsiteX39" fmla="*/ 2495814 w 12192000"/>
              <a:gd name="connsiteY39" fmla="*/ 155575 h 1787292"/>
              <a:gd name="connsiteX40" fmla="*/ 2548202 w 12192000"/>
              <a:gd name="connsiteY40" fmla="*/ 166687 h 1787292"/>
              <a:gd name="connsiteX41" fmla="*/ 2608527 w 12192000"/>
              <a:gd name="connsiteY41" fmla="*/ 174625 h 1787292"/>
              <a:gd name="connsiteX42" fmla="*/ 2676789 w 12192000"/>
              <a:gd name="connsiteY42" fmla="*/ 176212 h 1787292"/>
              <a:gd name="connsiteX43" fmla="*/ 2745052 w 12192000"/>
              <a:gd name="connsiteY43" fmla="*/ 174625 h 1787292"/>
              <a:gd name="connsiteX44" fmla="*/ 2805377 w 12192000"/>
              <a:gd name="connsiteY44" fmla="*/ 166687 h 1787292"/>
              <a:gd name="connsiteX45" fmla="*/ 2857764 w 12192000"/>
              <a:gd name="connsiteY45" fmla="*/ 155575 h 1787292"/>
              <a:gd name="connsiteX46" fmla="*/ 2903802 w 12192000"/>
              <a:gd name="connsiteY46" fmla="*/ 141287 h 1787292"/>
              <a:gd name="connsiteX47" fmla="*/ 2945077 w 12192000"/>
              <a:gd name="connsiteY47" fmla="*/ 125412 h 1787292"/>
              <a:gd name="connsiteX48" fmla="*/ 2981589 w 12192000"/>
              <a:gd name="connsiteY48" fmla="*/ 106362 h 1787292"/>
              <a:gd name="connsiteX49" fmla="*/ 3019689 w 12192000"/>
              <a:gd name="connsiteY49" fmla="*/ 87312 h 1787292"/>
              <a:gd name="connsiteX50" fmla="*/ 3057789 w 12192000"/>
              <a:gd name="connsiteY50" fmla="*/ 68262 h 1787292"/>
              <a:gd name="connsiteX51" fmla="*/ 3094302 w 12192000"/>
              <a:gd name="connsiteY51" fmla="*/ 52387 h 1787292"/>
              <a:gd name="connsiteX52" fmla="*/ 3135577 w 12192000"/>
              <a:gd name="connsiteY52" fmla="*/ 36512 h 1787292"/>
              <a:gd name="connsiteX53" fmla="*/ 3181614 w 12192000"/>
              <a:gd name="connsiteY53" fmla="*/ 20637 h 1787292"/>
              <a:gd name="connsiteX54" fmla="*/ 3234002 w 12192000"/>
              <a:gd name="connsiteY54" fmla="*/ 9525 h 1787292"/>
              <a:gd name="connsiteX55" fmla="*/ 3294327 w 12192000"/>
              <a:gd name="connsiteY55" fmla="*/ 3175 h 1787292"/>
              <a:gd name="connsiteX56" fmla="*/ 3361002 w 12192000"/>
              <a:gd name="connsiteY56" fmla="*/ 0 h 1787292"/>
              <a:gd name="connsiteX57" fmla="*/ 3430852 w 12192000"/>
              <a:gd name="connsiteY57" fmla="*/ 3175 h 1787292"/>
              <a:gd name="connsiteX58" fmla="*/ 3491177 w 12192000"/>
              <a:gd name="connsiteY58" fmla="*/ 9525 h 1787292"/>
              <a:gd name="connsiteX59" fmla="*/ 3543564 w 12192000"/>
              <a:gd name="connsiteY59" fmla="*/ 20637 h 1787292"/>
              <a:gd name="connsiteX60" fmla="*/ 3589602 w 12192000"/>
              <a:gd name="connsiteY60" fmla="*/ 36512 h 1787292"/>
              <a:gd name="connsiteX61" fmla="*/ 3630877 w 12192000"/>
              <a:gd name="connsiteY61" fmla="*/ 52387 h 1787292"/>
              <a:gd name="connsiteX62" fmla="*/ 3667389 w 12192000"/>
              <a:gd name="connsiteY62" fmla="*/ 68262 h 1787292"/>
              <a:gd name="connsiteX63" fmla="*/ 3705489 w 12192000"/>
              <a:gd name="connsiteY63" fmla="*/ 87312 h 1787292"/>
              <a:gd name="connsiteX64" fmla="*/ 3743589 w 12192000"/>
              <a:gd name="connsiteY64" fmla="*/ 106362 h 1787292"/>
              <a:gd name="connsiteX65" fmla="*/ 3780102 w 12192000"/>
              <a:gd name="connsiteY65" fmla="*/ 125412 h 1787292"/>
              <a:gd name="connsiteX66" fmla="*/ 3821377 w 12192000"/>
              <a:gd name="connsiteY66" fmla="*/ 141287 h 1787292"/>
              <a:gd name="connsiteX67" fmla="*/ 3867414 w 12192000"/>
              <a:gd name="connsiteY67" fmla="*/ 155575 h 1787292"/>
              <a:gd name="connsiteX68" fmla="*/ 3919802 w 12192000"/>
              <a:gd name="connsiteY68" fmla="*/ 166687 h 1787292"/>
              <a:gd name="connsiteX69" fmla="*/ 3980127 w 12192000"/>
              <a:gd name="connsiteY69" fmla="*/ 174625 h 1787292"/>
              <a:gd name="connsiteX70" fmla="*/ 4048389 w 12192000"/>
              <a:gd name="connsiteY70" fmla="*/ 176212 h 1787292"/>
              <a:gd name="connsiteX71" fmla="*/ 4116652 w 12192000"/>
              <a:gd name="connsiteY71" fmla="*/ 174625 h 1787292"/>
              <a:gd name="connsiteX72" fmla="*/ 4176977 w 12192000"/>
              <a:gd name="connsiteY72" fmla="*/ 166687 h 1787292"/>
              <a:gd name="connsiteX73" fmla="*/ 4229364 w 12192000"/>
              <a:gd name="connsiteY73" fmla="*/ 155575 h 1787292"/>
              <a:gd name="connsiteX74" fmla="*/ 4275402 w 12192000"/>
              <a:gd name="connsiteY74" fmla="*/ 141287 h 1787292"/>
              <a:gd name="connsiteX75" fmla="*/ 4316677 w 12192000"/>
              <a:gd name="connsiteY75" fmla="*/ 125412 h 1787292"/>
              <a:gd name="connsiteX76" fmla="*/ 4353189 w 12192000"/>
              <a:gd name="connsiteY76" fmla="*/ 106362 h 1787292"/>
              <a:gd name="connsiteX77" fmla="*/ 4429389 w 12192000"/>
              <a:gd name="connsiteY77" fmla="*/ 68262 h 1787292"/>
              <a:gd name="connsiteX78" fmla="*/ 4465902 w 12192000"/>
              <a:gd name="connsiteY78" fmla="*/ 52387 h 1787292"/>
              <a:gd name="connsiteX79" fmla="*/ 4507177 w 12192000"/>
              <a:gd name="connsiteY79" fmla="*/ 36512 h 1787292"/>
              <a:gd name="connsiteX80" fmla="*/ 4553214 w 12192000"/>
              <a:gd name="connsiteY80" fmla="*/ 20637 h 1787292"/>
              <a:gd name="connsiteX81" fmla="*/ 4605602 w 12192000"/>
              <a:gd name="connsiteY81" fmla="*/ 9525 h 1787292"/>
              <a:gd name="connsiteX82" fmla="*/ 4665928 w 12192000"/>
              <a:gd name="connsiteY82" fmla="*/ 3175 h 1787292"/>
              <a:gd name="connsiteX83" fmla="*/ 4734189 w 12192000"/>
              <a:gd name="connsiteY83" fmla="*/ 0 h 1787292"/>
              <a:gd name="connsiteX84" fmla="*/ 4802453 w 12192000"/>
              <a:gd name="connsiteY84" fmla="*/ 3175 h 1787292"/>
              <a:gd name="connsiteX85" fmla="*/ 4862777 w 12192000"/>
              <a:gd name="connsiteY85" fmla="*/ 9525 h 1787292"/>
              <a:gd name="connsiteX86" fmla="*/ 4915165 w 12192000"/>
              <a:gd name="connsiteY86" fmla="*/ 20637 h 1787292"/>
              <a:gd name="connsiteX87" fmla="*/ 4961201 w 12192000"/>
              <a:gd name="connsiteY87" fmla="*/ 36512 h 1787292"/>
              <a:gd name="connsiteX88" fmla="*/ 5002476 w 12192000"/>
              <a:gd name="connsiteY88" fmla="*/ 52387 h 1787292"/>
              <a:gd name="connsiteX89" fmla="*/ 5038989 w 12192000"/>
              <a:gd name="connsiteY89" fmla="*/ 68262 h 1787292"/>
              <a:gd name="connsiteX90" fmla="*/ 5077089 w 12192000"/>
              <a:gd name="connsiteY90" fmla="*/ 87312 h 1787292"/>
              <a:gd name="connsiteX91" fmla="*/ 5115189 w 12192000"/>
              <a:gd name="connsiteY91" fmla="*/ 106362 h 1787292"/>
              <a:gd name="connsiteX92" fmla="*/ 5151701 w 12192000"/>
              <a:gd name="connsiteY92" fmla="*/ 125412 h 1787292"/>
              <a:gd name="connsiteX93" fmla="*/ 5192976 w 12192000"/>
              <a:gd name="connsiteY93" fmla="*/ 141287 h 1787292"/>
              <a:gd name="connsiteX94" fmla="*/ 5239014 w 12192000"/>
              <a:gd name="connsiteY94" fmla="*/ 155575 h 1787292"/>
              <a:gd name="connsiteX95" fmla="*/ 5291401 w 12192000"/>
              <a:gd name="connsiteY95" fmla="*/ 166687 h 1787292"/>
              <a:gd name="connsiteX96" fmla="*/ 5351727 w 12192000"/>
              <a:gd name="connsiteY96" fmla="*/ 174625 h 1787292"/>
              <a:gd name="connsiteX97" fmla="*/ 5410199 w 12192000"/>
              <a:gd name="connsiteY97" fmla="*/ 175985 h 1787292"/>
              <a:gd name="connsiteX98" fmla="*/ 5468671 w 12192000"/>
              <a:gd name="connsiteY98" fmla="*/ 174625 h 1787292"/>
              <a:gd name="connsiteX99" fmla="*/ 5528996 w 12192000"/>
              <a:gd name="connsiteY99" fmla="*/ 166687 h 1787292"/>
              <a:gd name="connsiteX100" fmla="*/ 5581383 w 12192000"/>
              <a:gd name="connsiteY100" fmla="*/ 155575 h 1787292"/>
              <a:gd name="connsiteX101" fmla="*/ 5627421 w 12192000"/>
              <a:gd name="connsiteY101" fmla="*/ 141287 h 1787292"/>
              <a:gd name="connsiteX102" fmla="*/ 5668696 w 12192000"/>
              <a:gd name="connsiteY102" fmla="*/ 125412 h 1787292"/>
              <a:gd name="connsiteX103" fmla="*/ 5705209 w 12192000"/>
              <a:gd name="connsiteY103" fmla="*/ 106362 h 1787292"/>
              <a:gd name="connsiteX104" fmla="*/ 5743308 w 12192000"/>
              <a:gd name="connsiteY104" fmla="*/ 87312 h 1787292"/>
              <a:gd name="connsiteX105" fmla="*/ 5781408 w 12192000"/>
              <a:gd name="connsiteY105" fmla="*/ 68262 h 1787292"/>
              <a:gd name="connsiteX106" fmla="*/ 5817921 w 12192000"/>
              <a:gd name="connsiteY106" fmla="*/ 52387 h 1787292"/>
              <a:gd name="connsiteX107" fmla="*/ 5859196 w 12192000"/>
              <a:gd name="connsiteY107" fmla="*/ 36512 h 1787292"/>
              <a:gd name="connsiteX108" fmla="*/ 5905234 w 12192000"/>
              <a:gd name="connsiteY108" fmla="*/ 20637 h 1787292"/>
              <a:gd name="connsiteX109" fmla="*/ 5957621 w 12192000"/>
              <a:gd name="connsiteY109" fmla="*/ 9525 h 1787292"/>
              <a:gd name="connsiteX110" fmla="*/ 6017947 w 12192000"/>
              <a:gd name="connsiteY110" fmla="*/ 3175 h 1787292"/>
              <a:gd name="connsiteX111" fmla="*/ 6086208 w 12192000"/>
              <a:gd name="connsiteY111" fmla="*/ 0 h 1787292"/>
              <a:gd name="connsiteX112" fmla="*/ 6095999 w 12192000"/>
              <a:gd name="connsiteY112" fmla="*/ 455 h 1787292"/>
              <a:gd name="connsiteX113" fmla="*/ 6105789 w 12192000"/>
              <a:gd name="connsiteY113" fmla="*/ 0 h 1787292"/>
              <a:gd name="connsiteX114" fmla="*/ 6174052 w 12192000"/>
              <a:gd name="connsiteY114" fmla="*/ 3175 h 1787292"/>
              <a:gd name="connsiteX115" fmla="*/ 6234377 w 12192000"/>
              <a:gd name="connsiteY115" fmla="*/ 9525 h 1787292"/>
              <a:gd name="connsiteX116" fmla="*/ 6286764 w 12192000"/>
              <a:gd name="connsiteY116" fmla="*/ 20637 h 1787292"/>
              <a:gd name="connsiteX117" fmla="*/ 6332802 w 12192000"/>
              <a:gd name="connsiteY117" fmla="*/ 36512 h 1787292"/>
              <a:gd name="connsiteX118" fmla="*/ 6374077 w 12192000"/>
              <a:gd name="connsiteY118" fmla="*/ 52387 h 1787292"/>
              <a:gd name="connsiteX119" fmla="*/ 6410589 w 12192000"/>
              <a:gd name="connsiteY119" fmla="*/ 68262 h 1787292"/>
              <a:gd name="connsiteX120" fmla="*/ 6448689 w 12192000"/>
              <a:gd name="connsiteY120" fmla="*/ 87312 h 1787292"/>
              <a:gd name="connsiteX121" fmla="*/ 6486789 w 12192000"/>
              <a:gd name="connsiteY121" fmla="*/ 106362 h 1787292"/>
              <a:gd name="connsiteX122" fmla="*/ 6523302 w 12192000"/>
              <a:gd name="connsiteY122" fmla="*/ 125412 h 1787292"/>
              <a:gd name="connsiteX123" fmla="*/ 6564577 w 12192000"/>
              <a:gd name="connsiteY123" fmla="*/ 141287 h 1787292"/>
              <a:gd name="connsiteX124" fmla="*/ 6610614 w 12192000"/>
              <a:gd name="connsiteY124" fmla="*/ 155575 h 1787292"/>
              <a:gd name="connsiteX125" fmla="*/ 6663002 w 12192000"/>
              <a:gd name="connsiteY125" fmla="*/ 166687 h 1787292"/>
              <a:gd name="connsiteX126" fmla="*/ 6723327 w 12192000"/>
              <a:gd name="connsiteY126" fmla="*/ 174625 h 1787292"/>
              <a:gd name="connsiteX127" fmla="*/ 6781799 w 12192000"/>
              <a:gd name="connsiteY127" fmla="*/ 175985 h 1787292"/>
              <a:gd name="connsiteX128" fmla="*/ 6840271 w 12192000"/>
              <a:gd name="connsiteY128" fmla="*/ 174625 h 1787292"/>
              <a:gd name="connsiteX129" fmla="*/ 6900596 w 12192000"/>
              <a:gd name="connsiteY129" fmla="*/ 166687 h 1787292"/>
              <a:gd name="connsiteX130" fmla="*/ 6952983 w 12192000"/>
              <a:gd name="connsiteY130" fmla="*/ 155575 h 1787292"/>
              <a:gd name="connsiteX131" fmla="*/ 6999021 w 12192000"/>
              <a:gd name="connsiteY131" fmla="*/ 141287 h 1787292"/>
              <a:gd name="connsiteX132" fmla="*/ 7040296 w 12192000"/>
              <a:gd name="connsiteY132" fmla="*/ 125412 h 1787292"/>
              <a:gd name="connsiteX133" fmla="*/ 7076808 w 12192000"/>
              <a:gd name="connsiteY133" fmla="*/ 106362 h 1787292"/>
              <a:gd name="connsiteX134" fmla="*/ 7114908 w 12192000"/>
              <a:gd name="connsiteY134" fmla="*/ 87312 h 1787292"/>
              <a:gd name="connsiteX135" fmla="*/ 7153008 w 12192000"/>
              <a:gd name="connsiteY135" fmla="*/ 68262 h 1787292"/>
              <a:gd name="connsiteX136" fmla="*/ 7189521 w 12192000"/>
              <a:gd name="connsiteY136" fmla="*/ 52387 h 1787292"/>
              <a:gd name="connsiteX137" fmla="*/ 7230796 w 12192000"/>
              <a:gd name="connsiteY137" fmla="*/ 36512 h 1787292"/>
              <a:gd name="connsiteX138" fmla="*/ 7276833 w 12192000"/>
              <a:gd name="connsiteY138" fmla="*/ 20637 h 1787292"/>
              <a:gd name="connsiteX139" fmla="*/ 7329221 w 12192000"/>
              <a:gd name="connsiteY139" fmla="*/ 9525 h 1787292"/>
              <a:gd name="connsiteX140" fmla="*/ 7389546 w 12192000"/>
              <a:gd name="connsiteY140" fmla="*/ 3175 h 1787292"/>
              <a:gd name="connsiteX141" fmla="*/ 7457808 w 12192000"/>
              <a:gd name="connsiteY141" fmla="*/ 0 h 1787292"/>
              <a:gd name="connsiteX142" fmla="*/ 7526071 w 12192000"/>
              <a:gd name="connsiteY142" fmla="*/ 3175 h 1787292"/>
              <a:gd name="connsiteX143" fmla="*/ 7586396 w 12192000"/>
              <a:gd name="connsiteY143" fmla="*/ 9525 h 1787292"/>
              <a:gd name="connsiteX144" fmla="*/ 7638783 w 12192000"/>
              <a:gd name="connsiteY144" fmla="*/ 20637 h 1787292"/>
              <a:gd name="connsiteX145" fmla="*/ 7684821 w 12192000"/>
              <a:gd name="connsiteY145" fmla="*/ 36512 h 1787292"/>
              <a:gd name="connsiteX146" fmla="*/ 7726096 w 12192000"/>
              <a:gd name="connsiteY146" fmla="*/ 52387 h 1787292"/>
              <a:gd name="connsiteX147" fmla="*/ 7762608 w 12192000"/>
              <a:gd name="connsiteY147" fmla="*/ 68262 h 1787292"/>
              <a:gd name="connsiteX148" fmla="*/ 7800708 w 12192000"/>
              <a:gd name="connsiteY148" fmla="*/ 87312 h 1787292"/>
              <a:gd name="connsiteX149" fmla="*/ 7838808 w 12192000"/>
              <a:gd name="connsiteY149" fmla="*/ 106362 h 1787292"/>
              <a:gd name="connsiteX150" fmla="*/ 7875321 w 12192000"/>
              <a:gd name="connsiteY150" fmla="*/ 125412 h 1787292"/>
              <a:gd name="connsiteX151" fmla="*/ 7916596 w 12192000"/>
              <a:gd name="connsiteY151" fmla="*/ 141287 h 1787292"/>
              <a:gd name="connsiteX152" fmla="*/ 7962633 w 12192000"/>
              <a:gd name="connsiteY152" fmla="*/ 155575 h 1787292"/>
              <a:gd name="connsiteX153" fmla="*/ 8015021 w 12192000"/>
              <a:gd name="connsiteY153" fmla="*/ 166687 h 1787292"/>
              <a:gd name="connsiteX154" fmla="*/ 8075346 w 12192000"/>
              <a:gd name="connsiteY154" fmla="*/ 174625 h 1787292"/>
              <a:gd name="connsiteX155" fmla="*/ 8143608 w 12192000"/>
              <a:gd name="connsiteY155" fmla="*/ 176212 h 1787292"/>
              <a:gd name="connsiteX156" fmla="*/ 8211871 w 12192000"/>
              <a:gd name="connsiteY156" fmla="*/ 174625 h 1787292"/>
              <a:gd name="connsiteX157" fmla="*/ 8272196 w 12192000"/>
              <a:gd name="connsiteY157" fmla="*/ 166687 h 1787292"/>
              <a:gd name="connsiteX158" fmla="*/ 8324583 w 12192000"/>
              <a:gd name="connsiteY158" fmla="*/ 155575 h 1787292"/>
              <a:gd name="connsiteX159" fmla="*/ 8370621 w 12192000"/>
              <a:gd name="connsiteY159" fmla="*/ 141287 h 1787292"/>
              <a:gd name="connsiteX160" fmla="*/ 8411896 w 12192000"/>
              <a:gd name="connsiteY160" fmla="*/ 125412 h 1787292"/>
              <a:gd name="connsiteX161" fmla="*/ 8448408 w 12192000"/>
              <a:gd name="connsiteY161" fmla="*/ 106362 h 1787292"/>
              <a:gd name="connsiteX162" fmla="*/ 8486508 w 12192000"/>
              <a:gd name="connsiteY162" fmla="*/ 87312 h 1787292"/>
              <a:gd name="connsiteX163" fmla="*/ 8524608 w 12192000"/>
              <a:gd name="connsiteY163" fmla="*/ 68262 h 1787292"/>
              <a:gd name="connsiteX164" fmla="*/ 8561120 w 12192000"/>
              <a:gd name="connsiteY164" fmla="*/ 52387 h 1787292"/>
              <a:gd name="connsiteX165" fmla="*/ 8602396 w 12192000"/>
              <a:gd name="connsiteY165" fmla="*/ 36512 h 1787292"/>
              <a:gd name="connsiteX166" fmla="*/ 8648432 w 12192000"/>
              <a:gd name="connsiteY166" fmla="*/ 20637 h 1787292"/>
              <a:gd name="connsiteX167" fmla="*/ 8700820 w 12192000"/>
              <a:gd name="connsiteY167" fmla="*/ 9525 h 1787292"/>
              <a:gd name="connsiteX168" fmla="*/ 8761146 w 12192000"/>
              <a:gd name="connsiteY168" fmla="*/ 3175 h 1787292"/>
              <a:gd name="connsiteX169" fmla="*/ 8827820 w 12192000"/>
              <a:gd name="connsiteY169" fmla="*/ 0 h 1787292"/>
              <a:gd name="connsiteX170" fmla="*/ 8897670 w 12192000"/>
              <a:gd name="connsiteY170" fmla="*/ 3175 h 1787292"/>
              <a:gd name="connsiteX171" fmla="*/ 8957996 w 12192000"/>
              <a:gd name="connsiteY171" fmla="*/ 9525 h 1787292"/>
              <a:gd name="connsiteX172" fmla="*/ 9010382 w 12192000"/>
              <a:gd name="connsiteY172" fmla="*/ 20637 h 1787292"/>
              <a:gd name="connsiteX173" fmla="*/ 9056420 w 12192000"/>
              <a:gd name="connsiteY173" fmla="*/ 36512 h 1787292"/>
              <a:gd name="connsiteX174" fmla="*/ 9097696 w 12192000"/>
              <a:gd name="connsiteY174" fmla="*/ 52387 h 1787292"/>
              <a:gd name="connsiteX175" fmla="*/ 9134208 w 12192000"/>
              <a:gd name="connsiteY175" fmla="*/ 68262 h 1787292"/>
              <a:gd name="connsiteX176" fmla="*/ 9172308 w 12192000"/>
              <a:gd name="connsiteY176" fmla="*/ 87312 h 1787292"/>
              <a:gd name="connsiteX177" fmla="*/ 9210408 w 12192000"/>
              <a:gd name="connsiteY177" fmla="*/ 106362 h 1787292"/>
              <a:gd name="connsiteX178" fmla="*/ 9246920 w 12192000"/>
              <a:gd name="connsiteY178" fmla="*/ 125412 h 1787292"/>
              <a:gd name="connsiteX179" fmla="*/ 9288196 w 12192000"/>
              <a:gd name="connsiteY179" fmla="*/ 141287 h 1787292"/>
              <a:gd name="connsiteX180" fmla="*/ 9334232 w 12192000"/>
              <a:gd name="connsiteY180" fmla="*/ 155575 h 1787292"/>
              <a:gd name="connsiteX181" fmla="*/ 9386620 w 12192000"/>
              <a:gd name="connsiteY181" fmla="*/ 166687 h 1787292"/>
              <a:gd name="connsiteX182" fmla="*/ 9446946 w 12192000"/>
              <a:gd name="connsiteY182" fmla="*/ 174625 h 1787292"/>
              <a:gd name="connsiteX183" fmla="*/ 9515208 w 12192000"/>
              <a:gd name="connsiteY183" fmla="*/ 176212 h 1787292"/>
              <a:gd name="connsiteX184" fmla="*/ 9583470 w 12192000"/>
              <a:gd name="connsiteY184" fmla="*/ 174625 h 1787292"/>
              <a:gd name="connsiteX185" fmla="*/ 9643796 w 12192000"/>
              <a:gd name="connsiteY185" fmla="*/ 166687 h 1787292"/>
              <a:gd name="connsiteX186" fmla="*/ 9696182 w 12192000"/>
              <a:gd name="connsiteY186" fmla="*/ 155575 h 1787292"/>
              <a:gd name="connsiteX187" fmla="*/ 9742220 w 12192000"/>
              <a:gd name="connsiteY187" fmla="*/ 141287 h 1787292"/>
              <a:gd name="connsiteX188" fmla="*/ 9783496 w 12192000"/>
              <a:gd name="connsiteY188" fmla="*/ 125412 h 1787292"/>
              <a:gd name="connsiteX189" fmla="*/ 9820008 w 12192000"/>
              <a:gd name="connsiteY189" fmla="*/ 106362 h 1787292"/>
              <a:gd name="connsiteX190" fmla="*/ 9896208 w 12192000"/>
              <a:gd name="connsiteY190" fmla="*/ 68262 h 1787292"/>
              <a:gd name="connsiteX191" fmla="*/ 9932720 w 12192000"/>
              <a:gd name="connsiteY191" fmla="*/ 52387 h 1787292"/>
              <a:gd name="connsiteX192" fmla="*/ 9973996 w 12192000"/>
              <a:gd name="connsiteY192" fmla="*/ 36512 h 1787292"/>
              <a:gd name="connsiteX193" fmla="*/ 10020032 w 12192000"/>
              <a:gd name="connsiteY193" fmla="*/ 20637 h 1787292"/>
              <a:gd name="connsiteX194" fmla="*/ 10072420 w 12192000"/>
              <a:gd name="connsiteY194" fmla="*/ 9525 h 1787292"/>
              <a:gd name="connsiteX195" fmla="*/ 10132746 w 12192000"/>
              <a:gd name="connsiteY195" fmla="*/ 3175 h 1787292"/>
              <a:gd name="connsiteX196" fmla="*/ 10201008 w 12192000"/>
              <a:gd name="connsiteY196" fmla="*/ 0 h 1787292"/>
              <a:gd name="connsiteX197" fmla="*/ 10269270 w 12192000"/>
              <a:gd name="connsiteY197" fmla="*/ 3175 h 1787292"/>
              <a:gd name="connsiteX198" fmla="*/ 10329596 w 12192000"/>
              <a:gd name="connsiteY198" fmla="*/ 9525 h 1787292"/>
              <a:gd name="connsiteX199" fmla="*/ 10381982 w 12192000"/>
              <a:gd name="connsiteY199" fmla="*/ 20637 h 1787292"/>
              <a:gd name="connsiteX200" fmla="*/ 10428020 w 12192000"/>
              <a:gd name="connsiteY200" fmla="*/ 36512 h 1787292"/>
              <a:gd name="connsiteX201" fmla="*/ 10469296 w 12192000"/>
              <a:gd name="connsiteY201" fmla="*/ 52387 h 1787292"/>
              <a:gd name="connsiteX202" fmla="*/ 10505808 w 12192000"/>
              <a:gd name="connsiteY202" fmla="*/ 68262 h 1787292"/>
              <a:gd name="connsiteX203" fmla="*/ 10543908 w 12192000"/>
              <a:gd name="connsiteY203" fmla="*/ 87312 h 1787292"/>
              <a:gd name="connsiteX204" fmla="*/ 10582008 w 12192000"/>
              <a:gd name="connsiteY204" fmla="*/ 106362 h 1787292"/>
              <a:gd name="connsiteX205" fmla="*/ 10618520 w 12192000"/>
              <a:gd name="connsiteY205" fmla="*/ 125412 h 1787292"/>
              <a:gd name="connsiteX206" fmla="*/ 10659796 w 12192000"/>
              <a:gd name="connsiteY206" fmla="*/ 141287 h 1787292"/>
              <a:gd name="connsiteX207" fmla="*/ 10705832 w 12192000"/>
              <a:gd name="connsiteY207" fmla="*/ 155575 h 1787292"/>
              <a:gd name="connsiteX208" fmla="*/ 10758220 w 12192000"/>
              <a:gd name="connsiteY208" fmla="*/ 166687 h 1787292"/>
              <a:gd name="connsiteX209" fmla="*/ 10818546 w 12192000"/>
              <a:gd name="connsiteY209" fmla="*/ 174625 h 1787292"/>
              <a:gd name="connsiteX210" fmla="*/ 10886808 w 12192000"/>
              <a:gd name="connsiteY210" fmla="*/ 176212 h 1787292"/>
              <a:gd name="connsiteX211" fmla="*/ 10955070 w 12192000"/>
              <a:gd name="connsiteY211" fmla="*/ 174625 h 1787292"/>
              <a:gd name="connsiteX212" fmla="*/ 11015396 w 12192000"/>
              <a:gd name="connsiteY212" fmla="*/ 166687 h 1787292"/>
              <a:gd name="connsiteX213" fmla="*/ 11067782 w 12192000"/>
              <a:gd name="connsiteY213" fmla="*/ 155575 h 1787292"/>
              <a:gd name="connsiteX214" fmla="*/ 11113820 w 12192000"/>
              <a:gd name="connsiteY214" fmla="*/ 141287 h 1787292"/>
              <a:gd name="connsiteX215" fmla="*/ 11155096 w 12192000"/>
              <a:gd name="connsiteY215" fmla="*/ 125412 h 1787292"/>
              <a:gd name="connsiteX216" fmla="*/ 11191608 w 12192000"/>
              <a:gd name="connsiteY216" fmla="*/ 106362 h 1787292"/>
              <a:gd name="connsiteX217" fmla="*/ 11229708 w 12192000"/>
              <a:gd name="connsiteY217" fmla="*/ 87312 h 1787292"/>
              <a:gd name="connsiteX218" fmla="*/ 11267808 w 12192000"/>
              <a:gd name="connsiteY218" fmla="*/ 68262 h 1787292"/>
              <a:gd name="connsiteX219" fmla="*/ 11304320 w 12192000"/>
              <a:gd name="connsiteY219" fmla="*/ 52387 h 1787292"/>
              <a:gd name="connsiteX220" fmla="*/ 11345596 w 12192000"/>
              <a:gd name="connsiteY220" fmla="*/ 36512 h 1787292"/>
              <a:gd name="connsiteX221" fmla="*/ 11391632 w 12192000"/>
              <a:gd name="connsiteY221" fmla="*/ 20637 h 1787292"/>
              <a:gd name="connsiteX222" fmla="*/ 11444020 w 12192000"/>
              <a:gd name="connsiteY222" fmla="*/ 9525 h 1787292"/>
              <a:gd name="connsiteX223" fmla="*/ 11504346 w 12192000"/>
              <a:gd name="connsiteY223" fmla="*/ 3175 h 1787292"/>
              <a:gd name="connsiteX224" fmla="*/ 11572608 w 12192000"/>
              <a:gd name="connsiteY224" fmla="*/ 0 h 1787292"/>
              <a:gd name="connsiteX225" fmla="*/ 11640870 w 12192000"/>
              <a:gd name="connsiteY225" fmla="*/ 3175 h 1787292"/>
              <a:gd name="connsiteX226" fmla="*/ 11701196 w 12192000"/>
              <a:gd name="connsiteY226" fmla="*/ 9525 h 1787292"/>
              <a:gd name="connsiteX227" fmla="*/ 11753582 w 12192000"/>
              <a:gd name="connsiteY227" fmla="*/ 20637 h 1787292"/>
              <a:gd name="connsiteX228" fmla="*/ 11799620 w 12192000"/>
              <a:gd name="connsiteY228" fmla="*/ 36512 h 1787292"/>
              <a:gd name="connsiteX229" fmla="*/ 11840896 w 12192000"/>
              <a:gd name="connsiteY229" fmla="*/ 52387 h 1787292"/>
              <a:gd name="connsiteX230" fmla="*/ 11877408 w 12192000"/>
              <a:gd name="connsiteY230" fmla="*/ 68262 h 1787292"/>
              <a:gd name="connsiteX231" fmla="*/ 11915508 w 12192000"/>
              <a:gd name="connsiteY231" fmla="*/ 87312 h 1787292"/>
              <a:gd name="connsiteX232" fmla="*/ 11953608 w 12192000"/>
              <a:gd name="connsiteY232" fmla="*/ 106362 h 1787292"/>
              <a:gd name="connsiteX233" fmla="*/ 11990120 w 12192000"/>
              <a:gd name="connsiteY233" fmla="*/ 125412 h 1787292"/>
              <a:gd name="connsiteX234" fmla="*/ 12031396 w 12192000"/>
              <a:gd name="connsiteY234" fmla="*/ 141287 h 1787292"/>
              <a:gd name="connsiteX235" fmla="*/ 12077432 w 12192000"/>
              <a:gd name="connsiteY235" fmla="*/ 155575 h 1787292"/>
              <a:gd name="connsiteX236" fmla="*/ 12129820 w 12192000"/>
              <a:gd name="connsiteY236" fmla="*/ 166688 h 1787292"/>
              <a:gd name="connsiteX237" fmla="*/ 12190146 w 12192000"/>
              <a:gd name="connsiteY237" fmla="*/ 174625 h 1787292"/>
              <a:gd name="connsiteX238" fmla="*/ 12192000 w 12192000"/>
              <a:gd name="connsiteY238" fmla="*/ 174668 h 1787292"/>
              <a:gd name="connsiteX239" fmla="*/ 12192000 w 12192000"/>
              <a:gd name="connsiteY239" fmla="*/ 885826 h 1787292"/>
              <a:gd name="connsiteX240" fmla="*/ 12192000 w 12192000"/>
              <a:gd name="connsiteY240" fmla="*/ 1787292 h 1787292"/>
              <a:gd name="connsiteX241" fmla="*/ 0 w 12192000"/>
              <a:gd name="connsiteY241" fmla="*/ 1787292 h 1787292"/>
              <a:gd name="connsiteX242" fmla="*/ 0 w 12192000"/>
              <a:gd name="connsiteY242" fmla="*/ 885826 h 1787292"/>
              <a:gd name="connsiteX243" fmla="*/ 0 w 12192000"/>
              <a:gd name="connsiteY243" fmla="*/ 174668 h 1787292"/>
              <a:gd name="connsiteX244" fmla="*/ 1852 w 12192000"/>
              <a:gd name="connsiteY244" fmla="*/ 174625 h 1787292"/>
              <a:gd name="connsiteX245" fmla="*/ 62177 w 12192000"/>
              <a:gd name="connsiteY245" fmla="*/ 166687 h 1787292"/>
              <a:gd name="connsiteX246" fmla="*/ 114564 w 12192000"/>
              <a:gd name="connsiteY246" fmla="*/ 155575 h 1787292"/>
              <a:gd name="connsiteX247" fmla="*/ 160602 w 12192000"/>
              <a:gd name="connsiteY247" fmla="*/ 141287 h 1787292"/>
              <a:gd name="connsiteX248" fmla="*/ 201877 w 12192000"/>
              <a:gd name="connsiteY248" fmla="*/ 125412 h 1787292"/>
              <a:gd name="connsiteX249" fmla="*/ 238389 w 12192000"/>
              <a:gd name="connsiteY249" fmla="*/ 106362 h 1787292"/>
              <a:gd name="connsiteX250" fmla="*/ 276489 w 12192000"/>
              <a:gd name="connsiteY250" fmla="*/ 87312 h 1787292"/>
              <a:gd name="connsiteX251" fmla="*/ 314589 w 12192000"/>
              <a:gd name="connsiteY251" fmla="*/ 68262 h 1787292"/>
              <a:gd name="connsiteX252" fmla="*/ 351102 w 12192000"/>
              <a:gd name="connsiteY252" fmla="*/ 52387 h 1787292"/>
              <a:gd name="connsiteX253" fmla="*/ 392377 w 12192000"/>
              <a:gd name="connsiteY253" fmla="*/ 36512 h 1787292"/>
              <a:gd name="connsiteX254" fmla="*/ 438414 w 12192000"/>
              <a:gd name="connsiteY254" fmla="*/ 20637 h 1787292"/>
              <a:gd name="connsiteX255" fmla="*/ 490802 w 12192000"/>
              <a:gd name="connsiteY255" fmla="*/ 9525 h 1787292"/>
              <a:gd name="connsiteX256" fmla="*/ 551127 w 12192000"/>
              <a:gd name="connsiteY256" fmla="*/ 3175 h 178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2192000" h="1787292">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4" y="20637"/>
                </a:lnTo>
                <a:lnTo>
                  <a:pt x="4605602" y="9525"/>
                </a:lnTo>
                <a:lnTo>
                  <a:pt x="4665928" y="3175"/>
                </a:lnTo>
                <a:lnTo>
                  <a:pt x="4734189" y="0"/>
                </a:lnTo>
                <a:lnTo>
                  <a:pt x="4802453" y="3175"/>
                </a:lnTo>
                <a:lnTo>
                  <a:pt x="4862777" y="9525"/>
                </a:lnTo>
                <a:lnTo>
                  <a:pt x="4915165" y="20637"/>
                </a:lnTo>
                <a:lnTo>
                  <a:pt x="4961201" y="36512"/>
                </a:lnTo>
                <a:lnTo>
                  <a:pt x="5002476" y="52387"/>
                </a:lnTo>
                <a:lnTo>
                  <a:pt x="5038989" y="68262"/>
                </a:lnTo>
                <a:lnTo>
                  <a:pt x="5077089" y="87312"/>
                </a:lnTo>
                <a:lnTo>
                  <a:pt x="5115189" y="106362"/>
                </a:lnTo>
                <a:lnTo>
                  <a:pt x="5151701" y="125412"/>
                </a:lnTo>
                <a:lnTo>
                  <a:pt x="5192976"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8"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2000" y="174668"/>
                </a:lnTo>
                <a:lnTo>
                  <a:pt x="12192000" y="885826"/>
                </a:lnTo>
                <a:lnTo>
                  <a:pt x="12192000" y="1787292"/>
                </a:lnTo>
                <a:lnTo>
                  <a:pt x="0" y="1787292"/>
                </a:lnTo>
                <a:lnTo>
                  <a:pt x="0" y="885826"/>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Подзаголовок 5"/>
          <p:cNvSpPr>
            <a:spLocks noGrp="1"/>
          </p:cNvSpPr>
          <p:nvPr>
            <p:ph type="subTitle" idx="1"/>
          </p:nvPr>
        </p:nvSpPr>
        <p:spPr/>
        <p:txBody>
          <a:bodyPr/>
          <a:lstStyle/>
          <a:p>
            <a:r>
              <a:rPr lang="ru-RU" dirty="0" err="1" smtClean="0"/>
              <a:t>Мысал</a:t>
            </a:r>
            <a:r>
              <a:rPr lang="ru-RU" dirty="0" smtClean="0"/>
              <a:t>-</a:t>
            </a:r>
            <a:r>
              <a:rPr lang="kk-KZ" dirty="0" smtClean="0"/>
              <a:t>үлгі</a:t>
            </a:r>
            <a:endParaRPr lang="ru-RU" dirty="0"/>
          </a:p>
        </p:txBody>
      </p:sp>
    </p:spTree>
    <p:extLst>
      <p:ext uri="{BB962C8B-B14F-4D97-AF65-F5344CB8AC3E}">
        <p14:creationId xmlns:p14="http://schemas.microsoft.com/office/powerpoint/2010/main" xmlns="" val="1696063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7B76B6D-8802-4453-8DFF-41102867C72D}"/>
              </a:ext>
            </a:extLst>
          </p:cNvPr>
          <p:cNvSpPr>
            <a:spLocks noGrp="1"/>
          </p:cNvSpPr>
          <p:nvPr>
            <p:ph type="title"/>
          </p:nvPr>
        </p:nvSpPr>
        <p:spPr/>
        <p:txBody>
          <a:bodyPr/>
          <a:lstStyle/>
          <a:p>
            <a:pPr algn="ctr"/>
            <a:r>
              <a:rPr lang="kk-KZ" dirty="0">
                <a:latin typeface="+mn-lt"/>
              </a:rPr>
              <a:t>Мазмұны</a:t>
            </a:r>
            <a:endParaRPr lang="ru-RU" dirty="0">
              <a:latin typeface="+mn-lt"/>
            </a:endParaRPr>
          </a:p>
        </p:txBody>
      </p:sp>
      <p:sp>
        <p:nvSpPr>
          <p:cNvPr id="3" name="Объект 2">
            <a:extLst>
              <a:ext uri="{FF2B5EF4-FFF2-40B4-BE49-F238E27FC236}">
                <a16:creationId xmlns:a16="http://schemas.microsoft.com/office/drawing/2014/main" xmlns="" id="{027A5B2C-3D1C-4921-BBDE-59C93C27F2FC}"/>
              </a:ext>
            </a:extLst>
          </p:cNvPr>
          <p:cNvSpPr>
            <a:spLocks noGrp="1"/>
          </p:cNvSpPr>
          <p:nvPr>
            <p:ph idx="1"/>
          </p:nvPr>
        </p:nvSpPr>
        <p:spPr>
          <a:xfrm>
            <a:off x="1251678" y="1294229"/>
            <a:ext cx="10178322" cy="4585364"/>
          </a:xfrm>
        </p:spPr>
        <p:txBody>
          <a:bodyPr>
            <a:normAutofit/>
          </a:bodyPr>
          <a:lstStyle/>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Түйіндеме...........................................................................</a:t>
            </a:r>
          </a:p>
          <a:p>
            <a:pPr marL="514350" indent="-514350">
              <a:buFont typeface="+mj-lt"/>
              <a:buAutoNum type="arabicPeriod"/>
            </a:pPr>
            <a:r>
              <a:rPr lang="en-US"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SWOT- </a:t>
            </a: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талдау....................................................................</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Инвестициялық жоспар....................................................</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Персоналдық жоспар.......................................................</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Қаржы жоспары................................................................</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Жобаның тиімділігі.........................................................</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Маркетингтік жоспар.....................................................</a:t>
            </a:r>
          </a:p>
          <a:p>
            <a:pPr marL="514350" indent="-514350">
              <a:buFont typeface="+mj-lt"/>
              <a:buAutoNum type="arabicPeriod"/>
            </a:pPr>
            <a:r>
              <a:rPr lang="kk-KZ" b="1" dirty="0">
                <a:ln w="12700" cmpd="sng">
                  <a:solidFill>
                    <a:schemeClr val="accent4"/>
                  </a:solidFill>
                  <a:prstDash val="solid"/>
                </a:ln>
                <a:solidFill>
                  <a:schemeClr val="tx1"/>
                </a:solidFill>
                <a:latin typeface="Times New Roman" panose="02020603050405020304" pitchFamily="18" charset="0"/>
                <a:cs typeface="Times New Roman" panose="02020603050405020304" pitchFamily="18" charset="0"/>
              </a:rPr>
              <a:t>Қаржы жоспары...............................................................</a:t>
            </a:r>
          </a:p>
          <a:p>
            <a:pPr marL="0" indent="0">
              <a:buNone/>
            </a:pPr>
            <a:endParaRPr lang="ru-RU" dirty="0"/>
          </a:p>
        </p:txBody>
      </p:sp>
    </p:spTree>
    <p:extLst>
      <p:ext uri="{BB962C8B-B14F-4D97-AF65-F5344CB8AC3E}">
        <p14:creationId xmlns:p14="http://schemas.microsoft.com/office/powerpoint/2010/main" xmlns="" val="1661138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ttps://wallbox.ru/wallpapers/main/201333/1d9688231d9d41e.jpg">
            <a:extLst>
              <a:ext uri="{FF2B5EF4-FFF2-40B4-BE49-F238E27FC236}">
                <a16:creationId xmlns:a16="http://schemas.microsoft.com/office/drawing/2014/main" xmlns="" id="{CCFFD731-43F1-4B66-82E4-0D0B2B9B7F1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041945"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a:extLst>
              <a:ext uri="{FF2B5EF4-FFF2-40B4-BE49-F238E27FC236}">
                <a16:creationId xmlns:a16="http://schemas.microsoft.com/office/drawing/2014/main" xmlns="" id="{6B8B2864-4F4C-4509-901A-A066E4D25400}"/>
              </a:ext>
            </a:extLst>
          </p:cNvPr>
          <p:cNvSpPr>
            <a:spLocks noGrp="1"/>
          </p:cNvSpPr>
          <p:nvPr>
            <p:ph type="title"/>
          </p:nvPr>
        </p:nvSpPr>
        <p:spPr>
          <a:xfrm>
            <a:off x="1265746" y="548639"/>
            <a:ext cx="3778094" cy="5237465"/>
          </a:xfrm>
        </p:spPr>
        <p:txBody>
          <a:bodyPr anchor="ctr">
            <a:normAutofit/>
          </a:bodyPr>
          <a:lstStyle/>
          <a:p>
            <a:r>
              <a:rPr lang="kk-KZ" sz="3600" b="1" dirty="0">
                <a:solidFill>
                  <a:schemeClr val="bg1"/>
                </a:solidFill>
                <a:latin typeface="Times New Roman" panose="02020603050405020304" pitchFamily="18" charset="0"/>
                <a:cs typeface="Times New Roman" panose="02020603050405020304" pitchFamily="18" charset="0"/>
              </a:rPr>
              <a:t>Түйіндеме</a:t>
            </a:r>
            <a:endParaRPr lang="ru-RU" sz="36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xmlns="" id="{196CB098-0667-40DB-A31C-ABF8221D97B0}"/>
              </a:ext>
            </a:extLst>
          </p:cNvPr>
          <p:cNvGraphicFramePr>
            <a:graphicFrameLocks noGrp="1"/>
          </p:cNvGraphicFramePr>
          <p:nvPr>
            <p:ph idx="1"/>
            <p:extLst>
              <p:ext uri="{D42A27DB-BD31-4B8C-83A1-F6EECF244321}">
                <p14:modId xmlns:p14="http://schemas.microsoft.com/office/powerpoint/2010/main" xmlns="" val="1708491216"/>
              </p:ext>
            </p:extLst>
          </p:nvPr>
        </p:nvGraphicFramePr>
        <p:xfrm>
          <a:off x="5043840" y="298004"/>
          <a:ext cx="6236216" cy="6101907"/>
        </p:xfrm>
        <a:graphic>
          <a:graphicData uri="http://schemas.openxmlformats.org/drawingml/2006/table">
            <a:tbl>
              <a:tblPr firstRow="1" firstCol="1" lastRow="1" lastCol="1" bandRow="1" bandCol="1">
                <a:tableStyleId>{306799F8-075E-4A3A-A7F6-7FBC6576F1A4}</a:tableStyleId>
              </a:tblPr>
              <a:tblGrid>
                <a:gridCol w="3262695">
                  <a:extLst>
                    <a:ext uri="{9D8B030D-6E8A-4147-A177-3AD203B41FA5}">
                      <a16:colId xmlns:a16="http://schemas.microsoft.com/office/drawing/2014/main" xmlns="" val="2197123997"/>
                    </a:ext>
                  </a:extLst>
                </a:gridCol>
                <a:gridCol w="2973521">
                  <a:extLst>
                    <a:ext uri="{9D8B030D-6E8A-4147-A177-3AD203B41FA5}">
                      <a16:colId xmlns:a16="http://schemas.microsoft.com/office/drawing/2014/main" xmlns="" val="1067231365"/>
                    </a:ext>
                  </a:extLst>
                </a:gridCol>
              </a:tblGrid>
              <a:tr h="939462">
                <a:tc>
                  <a:txBody>
                    <a:bodyPr/>
                    <a:lstStyle/>
                    <a:p>
                      <a:pPr>
                        <a:spcBef>
                          <a:spcPts val="600"/>
                        </a:spcBef>
                        <a:spcAft>
                          <a:spcPts val="600"/>
                        </a:spcAft>
                      </a:pPr>
                      <a:r>
                        <a:rPr lang="kk-KZ" sz="2400" dirty="0">
                          <a:effectLst/>
                        </a:rPr>
                        <a:t>Жоспар</a:t>
                      </a:r>
                      <a:r>
                        <a:rPr lang="kk-KZ" sz="2400" baseline="0" dirty="0">
                          <a:effectLst/>
                        </a:rPr>
                        <a:t> атауы</a:t>
                      </a:r>
                      <a:endParaRPr lang="ru-RU" sz="2400" dirty="0">
                        <a:effectLst/>
                        <a:latin typeface="Times New Roman"/>
                        <a:ea typeface="Times New Roman"/>
                      </a:endParaRPr>
                    </a:p>
                  </a:txBody>
                  <a:tcPr marL="67163" marR="67163" marT="0" marB="0" anchor="ctr"/>
                </a:tc>
                <a:tc>
                  <a:txBody>
                    <a:bodyPr/>
                    <a:lstStyle/>
                    <a:p>
                      <a:pPr algn="just">
                        <a:spcBef>
                          <a:spcPts val="600"/>
                        </a:spcBef>
                        <a:spcAft>
                          <a:spcPts val="600"/>
                        </a:spcAft>
                      </a:pPr>
                      <a:r>
                        <a:rPr lang="ru-RU" sz="2000" dirty="0">
                          <a:effectLst/>
                        </a:rPr>
                        <a:t> </a:t>
                      </a:r>
                    </a:p>
                    <a:p>
                      <a:pPr algn="just">
                        <a:spcBef>
                          <a:spcPts val="600"/>
                        </a:spcBef>
                        <a:spcAft>
                          <a:spcPts val="600"/>
                        </a:spcAft>
                      </a:pPr>
                      <a:r>
                        <a:rPr lang="ru-RU" sz="2000" dirty="0">
                          <a:effectLst/>
                        </a:rPr>
                        <a:t>«Алиса в стране чудес» </a:t>
                      </a:r>
                      <a:r>
                        <a:rPr lang="ru-RU" sz="2000" dirty="0" err="1">
                          <a:effectLst/>
                        </a:rPr>
                        <a:t>мейрамханасы</a:t>
                      </a:r>
                      <a:endParaRPr lang="ru-RU" sz="2000" dirty="0">
                        <a:effectLst/>
                        <a:latin typeface="Times New Roman" panose="02020603050405020304" pitchFamily="18" charset="0"/>
                        <a:ea typeface="Times New Roman"/>
                        <a:cs typeface="Times New Roman" panose="02020603050405020304" pitchFamily="18" charset="0"/>
                      </a:endParaRPr>
                    </a:p>
                  </a:txBody>
                  <a:tcPr marL="67163" marR="67163" marT="0" marB="0"/>
                </a:tc>
                <a:extLst>
                  <a:ext uri="{0D108BD9-81ED-4DB2-BD59-A6C34878D82A}">
                    <a16:rowId xmlns:a16="http://schemas.microsoft.com/office/drawing/2014/main" xmlns="" val="1293654880"/>
                  </a:ext>
                </a:extLst>
              </a:tr>
              <a:tr h="671044">
                <a:tc>
                  <a:txBody>
                    <a:bodyPr/>
                    <a:lstStyle/>
                    <a:p>
                      <a:pPr>
                        <a:spcBef>
                          <a:spcPts val="600"/>
                        </a:spcBef>
                        <a:spcAft>
                          <a:spcPts val="600"/>
                        </a:spcAft>
                      </a:pPr>
                      <a:r>
                        <a:rPr lang="kk-KZ" sz="2400" dirty="0">
                          <a:effectLst/>
                        </a:rPr>
                        <a:t>Жоспарды</a:t>
                      </a:r>
                      <a:r>
                        <a:rPr lang="kk-KZ" sz="2400" baseline="0" dirty="0">
                          <a:effectLst/>
                        </a:rPr>
                        <a:t> әзірлеуші</a:t>
                      </a:r>
                      <a:endParaRPr lang="ru-RU" sz="2400" dirty="0">
                        <a:effectLst/>
                        <a:latin typeface="Times New Roman"/>
                        <a:ea typeface="Times New Roman"/>
                      </a:endParaRPr>
                    </a:p>
                  </a:txBody>
                  <a:tcPr marL="67163" marR="67163" marT="0" marB="0" anchor="ctr"/>
                </a:tc>
                <a:tc>
                  <a:txBody>
                    <a:bodyPr/>
                    <a:lstStyle/>
                    <a:p>
                      <a:pPr algn="just">
                        <a:spcBef>
                          <a:spcPts val="600"/>
                        </a:spcBef>
                        <a:spcAft>
                          <a:spcPts val="600"/>
                        </a:spcAft>
                      </a:pPr>
                      <a:r>
                        <a:rPr lang="ru-RU" sz="2000" dirty="0">
                          <a:effectLst/>
                        </a:rPr>
                        <a:t> </a:t>
                      </a:r>
                    </a:p>
                    <a:p>
                      <a:pPr algn="just">
                        <a:spcBef>
                          <a:spcPts val="600"/>
                        </a:spcBef>
                        <a:spcAft>
                          <a:spcPts val="600"/>
                        </a:spcAft>
                      </a:pPr>
                      <a:r>
                        <a:rPr lang="kk-KZ" sz="2000" dirty="0">
                          <a:effectLst/>
                        </a:rPr>
                        <a:t>Бауыржанова І.Б.</a:t>
                      </a:r>
                      <a:endParaRPr lang="ru-RU" sz="2000" dirty="0">
                        <a:effectLst/>
                        <a:latin typeface="Times New Roman" panose="02020603050405020304" pitchFamily="18" charset="0"/>
                        <a:ea typeface="Times New Roman"/>
                        <a:cs typeface="Times New Roman" panose="02020603050405020304" pitchFamily="18" charset="0"/>
                      </a:endParaRPr>
                    </a:p>
                  </a:txBody>
                  <a:tcPr marL="67163" marR="67163" marT="0" marB="0"/>
                </a:tc>
                <a:extLst>
                  <a:ext uri="{0D108BD9-81ED-4DB2-BD59-A6C34878D82A}">
                    <a16:rowId xmlns:a16="http://schemas.microsoft.com/office/drawing/2014/main" xmlns="" val="1812483308"/>
                  </a:ext>
                </a:extLst>
              </a:tr>
              <a:tr h="1073671">
                <a:tc>
                  <a:txBody>
                    <a:bodyPr/>
                    <a:lstStyle/>
                    <a:p>
                      <a:pPr>
                        <a:spcBef>
                          <a:spcPts val="600"/>
                        </a:spcBef>
                        <a:spcAft>
                          <a:spcPts val="600"/>
                        </a:spcAft>
                      </a:pPr>
                      <a:r>
                        <a:rPr lang="ru-RU" sz="1800" dirty="0">
                          <a:effectLst/>
                        </a:rPr>
                        <a:t> </a:t>
                      </a:r>
                      <a:r>
                        <a:rPr lang="ru-RU" sz="2400" dirty="0" err="1">
                          <a:effectLst/>
                        </a:rPr>
                        <a:t>Жоспардың</a:t>
                      </a:r>
                      <a:r>
                        <a:rPr lang="ru-RU" sz="2400" baseline="0" dirty="0">
                          <a:effectLst/>
                        </a:rPr>
                        <a:t> </a:t>
                      </a:r>
                      <a:r>
                        <a:rPr lang="ru-RU" sz="2400" baseline="0" dirty="0" err="1">
                          <a:effectLst/>
                        </a:rPr>
                        <a:t>іске</a:t>
                      </a:r>
                      <a:r>
                        <a:rPr lang="ru-RU" sz="2400" baseline="0" dirty="0">
                          <a:effectLst/>
                        </a:rPr>
                        <a:t> асу </a:t>
                      </a:r>
                      <a:r>
                        <a:rPr lang="ru-RU" sz="2400" baseline="0" dirty="0" err="1">
                          <a:effectLst/>
                        </a:rPr>
                        <a:t>мерзімі</a:t>
                      </a:r>
                      <a:endParaRPr lang="ru-RU" sz="2400" dirty="0">
                        <a:effectLst/>
                        <a:latin typeface="Times New Roman" panose="02020603050405020304" pitchFamily="18" charset="0"/>
                        <a:cs typeface="Times New Roman" panose="02020603050405020304" pitchFamily="18" charset="0"/>
                      </a:endParaRPr>
                    </a:p>
                  </a:txBody>
                  <a:tcPr marL="67163" marR="67163" marT="0" marB="0"/>
                </a:tc>
                <a:tc>
                  <a:txBody>
                    <a:bodyPr/>
                    <a:lstStyle/>
                    <a:p>
                      <a:pPr algn="just">
                        <a:spcBef>
                          <a:spcPts val="600"/>
                        </a:spcBef>
                        <a:spcAft>
                          <a:spcPts val="600"/>
                        </a:spcAft>
                      </a:pPr>
                      <a:r>
                        <a:rPr lang="ru-RU" sz="2000" dirty="0">
                          <a:effectLst/>
                        </a:rPr>
                        <a:t> </a:t>
                      </a:r>
                    </a:p>
                    <a:p>
                      <a:pPr algn="just">
                        <a:spcBef>
                          <a:spcPts val="600"/>
                        </a:spcBef>
                        <a:spcAft>
                          <a:spcPts val="600"/>
                        </a:spcAft>
                      </a:pPr>
                      <a:r>
                        <a:rPr lang="ru-RU" sz="2000" dirty="0">
                          <a:effectLst/>
                        </a:rPr>
                        <a:t>6 ай</a:t>
                      </a:r>
                    </a:p>
                    <a:p>
                      <a:pPr algn="just">
                        <a:spcBef>
                          <a:spcPts val="600"/>
                        </a:spcBef>
                        <a:spcAft>
                          <a:spcPts val="600"/>
                        </a:spcAft>
                      </a:pPr>
                      <a:r>
                        <a:rPr lang="ru-RU" sz="2000" dirty="0">
                          <a:effectLst/>
                        </a:rPr>
                        <a:t> </a:t>
                      </a:r>
                      <a:endParaRPr lang="ru-RU" sz="2000" dirty="0">
                        <a:effectLst/>
                        <a:latin typeface="Times New Roman" panose="02020603050405020304" pitchFamily="18" charset="0"/>
                        <a:ea typeface="Times New Roman"/>
                        <a:cs typeface="Times New Roman" panose="02020603050405020304" pitchFamily="18" charset="0"/>
                      </a:endParaRPr>
                    </a:p>
                  </a:txBody>
                  <a:tcPr marL="67163" marR="67163" marT="0" marB="0"/>
                </a:tc>
                <a:extLst>
                  <a:ext uri="{0D108BD9-81ED-4DB2-BD59-A6C34878D82A}">
                    <a16:rowId xmlns:a16="http://schemas.microsoft.com/office/drawing/2014/main" xmlns="" val="1107200894"/>
                  </a:ext>
                </a:extLst>
              </a:tr>
              <a:tr h="834495">
                <a:tc>
                  <a:txBody>
                    <a:bodyPr/>
                    <a:lstStyle/>
                    <a:p>
                      <a:pPr>
                        <a:spcBef>
                          <a:spcPts val="600"/>
                        </a:spcBef>
                        <a:spcAft>
                          <a:spcPts val="600"/>
                        </a:spcAft>
                      </a:pPr>
                      <a:r>
                        <a:rPr lang="ru-RU" sz="2400" dirty="0" err="1">
                          <a:effectLst/>
                        </a:rPr>
                        <a:t>Қаражат</a:t>
                      </a:r>
                      <a:endParaRPr lang="ru-RU" sz="2400" dirty="0">
                        <a:effectLst/>
                        <a:latin typeface="Times New Roman" panose="02020603050405020304" pitchFamily="18" charset="0"/>
                        <a:cs typeface="Times New Roman" panose="02020603050405020304" pitchFamily="18" charset="0"/>
                      </a:endParaRPr>
                    </a:p>
                  </a:txBody>
                  <a:tcPr marL="67163" marR="67163" marT="0" marB="0" anchor="ctr"/>
                </a:tc>
                <a:tc>
                  <a:txBody>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lang="ru-RU" sz="2000" dirty="0">
                          <a:effectLst/>
                        </a:rPr>
                        <a:t>11205 000 </a:t>
                      </a:r>
                      <a:r>
                        <a:rPr lang="ru-RU" sz="2000" dirty="0" err="1">
                          <a:effectLst/>
                        </a:rPr>
                        <a:t>теңге</a:t>
                      </a:r>
                      <a:endParaRPr lang="ru-RU" sz="2000" dirty="0">
                        <a:effectLst/>
                      </a:endParaRPr>
                    </a:p>
                    <a:p>
                      <a:pPr algn="just">
                        <a:spcBef>
                          <a:spcPts val="600"/>
                        </a:spcBef>
                        <a:spcAft>
                          <a:spcPts val="600"/>
                        </a:spcAft>
                      </a:pPr>
                      <a:endParaRPr lang="ru-RU" sz="2000" dirty="0">
                        <a:effectLst/>
                        <a:latin typeface="Times New Roman" panose="02020603050405020304" pitchFamily="18" charset="0"/>
                        <a:cs typeface="Times New Roman" panose="02020603050405020304" pitchFamily="18" charset="0"/>
                      </a:endParaRPr>
                    </a:p>
                  </a:txBody>
                  <a:tcPr marL="67163" marR="67163" marT="0" marB="0"/>
                </a:tc>
                <a:extLst>
                  <a:ext uri="{0D108BD9-81ED-4DB2-BD59-A6C34878D82A}">
                    <a16:rowId xmlns:a16="http://schemas.microsoft.com/office/drawing/2014/main" xmlns="" val="1877072918"/>
                  </a:ext>
                </a:extLst>
              </a:tr>
              <a:tr h="1422614">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ru-RU" sz="1800" dirty="0">
                          <a:effectLst/>
                        </a:rPr>
                        <a:t>  </a:t>
                      </a:r>
                      <a:r>
                        <a:rPr lang="ru-RU" sz="2400" dirty="0" err="1">
                          <a:effectLst/>
                        </a:rPr>
                        <a:t>Салынған</a:t>
                      </a:r>
                      <a:r>
                        <a:rPr lang="ru-RU" sz="2400" baseline="0" dirty="0">
                          <a:effectLst/>
                        </a:rPr>
                        <a:t> </a:t>
                      </a:r>
                      <a:r>
                        <a:rPr lang="ru-RU" sz="2400" baseline="0" dirty="0" err="1">
                          <a:effectLst/>
                        </a:rPr>
                        <a:t>қаражаттың</a:t>
                      </a:r>
                      <a:r>
                        <a:rPr lang="ru-RU" sz="2400" baseline="0" dirty="0">
                          <a:effectLst/>
                        </a:rPr>
                        <a:t>  </a:t>
                      </a:r>
                      <a:r>
                        <a:rPr lang="ru-RU" sz="2400" baseline="0" dirty="0" err="1">
                          <a:effectLst/>
                        </a:rPr>
                        <a:t>өтелу</a:t>
                      </a:r>
                      <a:r>
                        <a:rPr lang="ru-RU" sz="2400" baseline="0" dirty="0">
                          <a:effectLst/>
                        </a:rPr>
                        <a:t> </a:t>
                      </a:r>
                      <a:r>
                        <a:rPr lang="ru-RU" sz="2400" baseline="0" dirty="0" err="1">
                          <a:effectLst/>
                        </a:rPr>
                        <a:t>мерзімі</a:t>
                      </a:r>
                      <a:endParaRPr lang="ru-RU" sz="2400" dirty="0">
                        <a:effectLst/>
                      </a:endParaRPr>
                    </a:p>
                    <a:p>
                      <a:pPr>
                        <a:spcBef>
                          <a:spcPts val="600"/>
                        </a:spcBef>
                        <a:spcAft>
                          <a:spcPts val="600"/>
                        </a:spcAft>
                      </a:pPr>
                      <a:endParaRPr lang="ru-RU" sz="2400" dirty="0">
                        <a:effectLst/>
                        <a:latin typeface="Times New Roman" panose="02020603050405020304" pitchFamily="18" charset="0"/>
                        <a:cs typeface="Times New Roman" panose="02020603050405020304" pitchFamily="18" charset="0"/>
                      </a:endParaRPr>
                    </a:p>
                  </a:txBody>
                  <a:tcPr marL="67163" marR="67163" marT="0" marB="0"/>
                </a:tc>
                <a:tc>
                  <a:txBody>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lang="ru-RU" sz="2000" dirty="0">
                          <a:effectLst/>
                        </a:rPr>
                        <a:t>3 </a:t>
                      </a:r>
                      <a:r>
                        <a:rPr lang="ru-RU" sz="2000" dirty="0" err="1">
                          <a:effectLst/>
                        </a:rPr>
                        <a:t>жыл</a:t>
                      </a:r>
                      <a:endParaRPr lang="ru-RU" sz="2000" dirty="0">
                        <a:effectLst/>
                      </a:endParaRPr>
                    </a:p>
                    <a:p>
                      <a:pPr algn="just">
                        <a:spcBef>
                          <a:spcPts val="600"/>
                        </a:spcBef>
                        <a:spcAft>
                          <a:spcPts val="600"/>
                        </a:spcAft>
                      </a:pPr>
                      <a:endParaRPr lang="ru-RU" sz="2000" dirty="0">
                        <a:effectLst/>
                        <a:latin typeface="Times New Roman" panose="02020603050405020304" pitchFamily="18" charset="0"/>
                        <a:cs typeface="Times New Roman" panose="02020603050405020304" pitchFamily="18" charset="0"/>
                      </a:endParaRPr>
                    </a:p>
                  </a:txBody>
                  <a:tcPr marL="67163" marR="67163" marT="0" marB="0"/>
                </a:tc>
                <a:extLst>
                  <a:ext uri="{0D108BD9-81ED-4DB2-BD59-A6C34878D82A}">
                    <a16:rowId xmlns:a16="http://schemas.microsoft.com/office/drawing/2014/main" xmlns="" val="1028417226"/>
                  </a:ext>
                </a:extLst>
              </a:tr>
              <a:tr h="603972">
                <a:tc>
                  <a:txBody>
                    <a:bodyPr/>
                    <a:lstStyle/>
                    <a:p>
                      <a:pPr>
                        <a:spcBef>
                          <a:spcPts val="600"/>
                        </a:spcBef>
                        <a:spcAft>
                          <a:spcPts val="600"/>
                        </a:spcAft>
                      </a:pPr>
                      <a:endParaRPr lang="ru-RU" sz="2400" dirty="0">
                        <a:effectLst/>
                        <a:latin typeface="Times New Roman" panose="02020603050405020304" pitchFamily="18" charset="0"/>
                        <a:cs typeface="Times New Roman" panose="02020603050405020304" pitchFamily="18" charset="0"/>
                      </a:endParaRPr>
                    </a:p>
                  </a:txBody>
                  <a:tcPr marL="67163" marR="67163" marT="0" marB="0"/>
                </a:tc>
                <a:tc>
                  <a:txBody>
                    <a:bodyPr/>
                    <a:lstStyle/>
                    <a:p>
                      <a:pPr algn="just">
                        <a:spcBef>
                          <a:spcPts val="600"/>
                        </a:spcBef>
                        <a:spcAft>
                          <a:spcPts val="600"/>
                        </a:spcAft>
                      </a:pPr>
                      <a:r>
                        <a:rPr lang="ru-RU" sz="2000" dirty="0">
                          <a:effectLst/>
                        </a:rPr>
                        <a:t> </a:t>
                      </a:r>
                      <a:endParaRPr lang="ru-RU" sz="2000" dirty="0">
                        <a:effectLst/>
                        <a:latin typeface="Times New Roman" panose="02020603050405020304" pitchFamily="18" charset="0"/>
                        <a:cs typeface="Times New Roman" panose="02020603050405020304" pitchFamily="18" charset="0"/>
                      </a:endParaRPr>
                    </a:p>
                  </a:txBody>
                  <a:tcPr marL="67163" marR="67163" marT="0" marB="0"/>
                </a:tc>
                <a:extLst>
                  <a:ext uri="{0D108BD9-81ED-4DB2-BD59-A6C34878D82A}">
                    <a16:rowId xmlns:a16="http://schemas.microsoft.com/office/drawing/2014/main" xmlns="" val="3749837346"/>
                  </a:ext>
                </a:extLst>
              </a:tr>
            </a:tbl>
          </a:graphicData>
        </a:graphic>
      </p:graphicFrame>
    </p:spTree>
    <p:extLst>
      <p:ext uri="{BB962C8B-B14F-4D97-AF65-F5344CB8AC3E}">
        <p14:creationId xmlns:p14="http://schemas.microsoft.com/office/powerpoint/2010/main" xmlns="" val="3437307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A5435C65-6B24-433F-A32B-EAD13B7CA72F}"/>
              </a:ext>
            </a:extLst>
          </p:cNvPr>
          <p:cNvPicPr>
            <a:picLocks noChangeAspect="1"/>
          </p:cNvPicPr>
          <p:nvPr/>
        </p:nvPicPr>
        <p:blipFill rotWithShape="1">
          <a:blip r:embed="rId2" cstate="print"/>
          <a:srcRect l="14744" r="13952"/>
          <a:stretch/>
        </p:blipFill>
        <p:spPr>
          <a:xfrm>
            <a:off x="7338646" y="10"/>
            <a:ext cx="4853354" cy="6857990"/>
          </a:xfrm>
          <a:prstGeom prst="rect">
            <a:avLst/>
          </a:prstGeom>
        </p:spPr>
      </p:pic>
      <p:sp>
        <p:nvSpPr>
          <p:cNvPr id="23" name="Freeform 10">
            <a:extLst>
              <a:ext uri="{FF2B5EF4-FFF2-40B4-BE49-F238E27FC236}">
                <a16:creationId xmlns:a16="http://schemas.microsoft.com/office/drawing/2014/main" xmlns="" id="{E1CE536E-134A-4A35-900B-30F927D5B5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Заголовок 1">
            <a:extLst>
              <a:ext uri="{FF2B5EF4-FFF2-40B4-BE49-F238E27FC236}">
                <a16:creationId xmlns:a16="http://schemas.microsoft.com/office/drawing/2014/main" xmlns="" id="{3014E121-FB9B-4EAB-890E-C29A4A950FF3}"/>
              </a:ext>
            </a:extLst>
          </p:cNvPr>
          <p:cNvSpPr>
            <a:spLocks noGrp="1"/>
          </p:cNvSpPr>
          <p:nvPr>
            <p:ph type="title"/>
          </p:nvPr>
        </p:nvSpPr>
        <p:spPr>
          <a:xfrm>
            <a:off x="765051" y="382385"/>
            <a:ext cx="6015897" cy="1492132"/>
          </a:xfrm>
        </p:spPr>
        <p:txBody>
          <a:bodyPr>
            <a:normAutofit/>
          </a:bodyPr>
          <a:lstStyle/>
          <a:p>
            <a:r>
              <a:rPr lang="ru-RU"/>
              <a:t/>
            </a:r>
            <a:br>
              <a:rPr lang="ru-RU"/>
            </a:br>
            <a:endParaRPr lang="ru-RU"/>
          </a:p>
        </p:txBody>
      </p:sp>
      <p:sp>
        <p:nvSpPr>
          <p:cNvPr id="25" name="Rectangle 24">
            <a:extLst>
              <a:ext uri="{FF2B5EF4-FFF2-40B4-BE49-F238E27FC236}">
                <a16:creationId xmlns:a16="http://schemas.microsoft.com/office/drawing/2014/main" xmlns="" id="{FA0382D1-1594-4E3D-842E-04E1E5E757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Объект 2">
            <a:extLst>
              <a:ext uri="{FF2B5EF4-FFF2-40B4-BE49-F238E27FC236}">
                <a16:creationId xmlns:a16="http://schemas.microsoft.com/office/drawing/2014/main" xmlns="" id="{2A070302-6423-4543-94D2-A22B13ACEF24}"/>
              </a:ext>
            </a:extLst>
          </p:cNvPr>
          <p:cNvSpPr>
            <a:spLocks noGrp="1"/>
          </p:cNvSpPr>
          <p:nvPr>
            <p:ph idx="1"/>
          </p:nvPr>
        </p:nvSpPr>
        <p:spPr>
          <a:xfrm>
            <a:off x="765051" y="628651"/>
            <a:ext cx="6015897" cy="5250942"/>
          </a:xfrm>
        </p:spPr>
        <p:txBody>
          <a:bodyPr>
            <a:normAutofit fontScale="92500" lnSpcReduction="10000"/>
          </a:bodyPr>
          <a:lstStyle/>
          <a:p>
            <a:pPr marL="0" indent="0">
              <a:lnSpc>
                <a:spcPct val="100000"/>
              </a:lnSpc>
              <a:buNone/>
            </a:pPr>
            <a:r>
              <a:rPr lang="kk-KZ" sz="2400" dirty="0"/>
              <a:t>«Алиса в стране чудес» </a:t>
            </a:r>
          </a:p>
          <a:p>
            <a:pPr>
              <a:lnSpc>
                <a:spcPct val="100000"/>
              </a:lnSpc>
            </a:pPr>
            <a:r>
              <a:rPr lang="kk-KZ" sz="2400" dirty="0"/>
              <a:t>Ерекшелігі: Ертегі әлеміне қадам басасың, штрихкод арқылы тағамдарға  тапсырыс беру мүмкіндігің бар</a:t>
            </a:r>
          </a:p>
          <a:p>
            <a:pPr>
              <a:lnSpc>
                <a:spcPct val="100000"/>
              </a:lnSpc>
            </a:pPr>
            <a:r>
              <a:rPr lang="kk-KZ" sz="2400" dirty="0"/>
              <a:t>Неліктен штрихкод? Себебі уақытыңызды үнемдейсіз, қалаған тағамыңыздың штрихкодын смартфон арқылы төлей бересіз.</a:t>
            </a:r>
          </a:p>
          <a:p>
            <a:pPr>
              <a:lnSpc>
                <a:spcPct val="100000"/>
              </a:lnSpc>
            </a:pPr>
            <a:r>
              <a:rPr lang="kk-KZ" sz="2400" dirty="0"/>
              <a:t>Кафе ноутбукпен жұмыс жасап немесе кітап оқып отырған адамдарға кедергісін келтірмейді. Әрбір музыка таңдалып, тегін вай-фай желісі бұл жерді жайдарлы әрі жайлы қылады. </a:t>
            </a:r>
            <a:r>
              <a:rPr lang="ru-RU" sz="2400" dirty="0" err="1"/>
              <a:t>Орналасуы</a:t>
            </a:r>
            <a:r>
              <a:rPr lang="ru-RU" sz="2400" dirty="0"/>
              <a:t> - </a:t>
            </a:r>
            <a:r>
              <a:rPr lang="ru-RU" sz="2400" dirty="0" err="1"/>
              <a:t>қаланың</a:t>
            </a:r>
            <a:r>
              <a:rPr lang="ru-RU" sz="2400" dirty="0"/>
              <a:t> </a:t>
            </a:r>
            <a:r>
              <a:rPr lang="ru-RU" sz="2400" dirty="0" err="1"/>
              <a:t>орталық</a:t>
            </a:r>
            <a:r>
              <a:rPr lang="ru-RU" sz="2400" dirty="0"/>
              <a:t> </a:t>
            </a:r>
            <a:r>
              <a:rPr lang="ru-RU" sz="2400" dirty="0" err="1"/>
              <a:t>көшелерінің</a:t>
            </a:r>
            <a:r>
              <a:rPr lang="ru-RU" sz="2400" dirty="0"/>
              <a:t> </a:t>
            </a:r>
            <a:r>
              <a:rPr lang="ru-RU" sz="2400" dirty="0" err="1"/>
              <a:t>бірінде</a:t>
            </a:r>
            <a:r>
              <a:rPr lang="ru-RU" sz="2400" dirty="0"/>
              <a:t> </a:t>
            </a:r>
            <a:r>
              <a:rPr lang="ru-RU" sz="2400" dirty="0" err="1"/>
              <a:t>немесе</a:t>
            </a:r>
            <a:r>
              <a:rPr lang="ru-RU" sz="2400" dirty="0"/>
              <a:t> </a:t>
            </a:r>
            <a:r>
              <a:rPr lang="ru-RU" sz="2400" dirty="0" err="1"/>
              <a:t>сауда</a:t>
            </a:r>
            <a:r>
              <a:rPr lang="ru-RU" sz="2400" dirty="0"/>
              <a:t> </a:t>
            </a:r>
            <a:r>
              <a:rPr lang="ru-RU" sz="2400" dirty="0" err="1"/>
              <a:t>үйлер</a:t>
            </a:r>
            <a:r>
              <a:rPr lang="ru-RU" sz="2400" dirty="0"/>
              <a:t> </a:t>
            </a:r>
            <a:r>
              <a:rPr lang="ru-RU" sz="2400" dirty="0" err="1"/>
              <a:t>ғимаратында</a:t>
            </a:r>
            <a:r>
              <a:rPr lang="ru-RU" sz="2400" dirty="0"/>
              <a:t> </a:t>
            </a:r>
            <a:r>
              <a:rPr lang="ru-RU" sz="2400" dirty="0" err="1"/>
              <a:t>жақын</a:t>
            </a:r>
            <a:r>
              <a:rPr lang="ru-RU" sz="2400" dirty="0"/>
              <a:t> </a:t>
            </a:r>
            <a:r>
              <a:rPr lang="ru-RU" sz="2400" dirty="0" err="1"/>
              <a:t>аялдамада</a:t>
            </a:r>
            <a:r>
              <a:rPr lang="ru-RU" sz="2400" dirty="0"/>
              <a:t>, </a:t>
            </a:r>
            <a:r>
              <a:rPr lang="ru-RU" sz="2400" dirty="0" err="1"/>
              <a:t>қызу</a:t>
            </a:r>
            <a:r>
              <a:rPr lang="ru-RU" sz="2400" dirty="0"/>
              <a:t> </a:t>
            </a:r>
            <a:r>
              <a:rPr lang="ru-RU" sz="2400" dirty="0" err="1"/>
              <a:t>қарбалас</a:t>
            </a:r>
            <a:r>
              <a:rPr lang="ru-RU" sz="2400" dirty="0"/>
              <a:t> </a:t>
            </a:r>
            <a:r>
              <a:rPr lang="ru-RU" sz="2400" dirty="0" err="1"/>
              <a:t>жер</a:t>
            </a:r>
            <a:r>
              <a:rPr lang="ru-RU" sz="2400" dirty="0"/>
              <a:t>. </a:t>
            </a:r>
            <a:r>
              <a:rPr lang="ru-RU" sz="2400" dirty="0" err="1"/>
              <a:t>Автокөлік</a:t>
            </a:r>
            <a:r>
              <a:rPr lang="ru-RU" sz="2400" dirty="0"/>
              <a:t> </a:t>
            </a:r>
            <a:r>
              <a:rPr lang="ru-RU" sz="2400" dirty="0" err="1"/>
              <a:t>тұрақ</a:t>
            </a:r>
            <a:r>
              <a:rPr lang="ru-RU" sz="2400" dirty="0"/>
              <a:t> </a:t>
            </a:r>
            <a:r>
              <a:rPr lang="ru-RU" sz="2400" dirty="0" err="1"/>
              <a:t>үшін</a:t>
            </a:r>
            <a:r>
              <a:rPr lang="ru-RU" sz="2400" dirty="0"/>
              <a:t> </a:t>
            </a:r>
            <a:r>
              <a:rPr lang="ru-RU" sz="2400" dirty="0" err="1"/>
              <a:t>орын</a:t>
            </a:r>
            <a:r>
              <a:rPr lang="ru-RU" sz="2400" dirty="0"/>
              <a:t> бар</a:t>
            </a:r>
            <a:r>
              <a:rPr lang="kk-KZ" sz="2400" dirty="0"/>
              <a:t> </a:t>
            </a:r>
            <a:endParaRPr lang="ru-RU" sz="2400" dirty="0"/>
          </a:p>
          <a:p>
            <a:pPr>
              <a:lnSpc>
                <a:spcPct val="100000"/>
              </a:lnSpc>
            </a:pPr>
            <a:endParaRPr lang="ru-RU" sz="1700" dirty="0"/>
          </a:p>
        </p:txBody>
      </p:sp>
    </p:spTree>
    <p:extLst>
      <p:ext uri="{BB962C8B-B14F-4D97-AF65-F5344CB8AC3E}">
        <p14:creationId xmlns:p14="http://schemas.microsoft.com/office/powerpoint/2010/main" xmlns="" val="1842476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0725DA-07DB-4ABF-9E01-FDE0176FFE8D}"/>
              </a:ext>
            </a:extLst>
          </p:cNvPr>
          <p:cNvSpPr>
            <a:spLocks noGrp="1"/>
          </p:cNvSpPr>
          <p:nvPr>
            <p:ph type="title"/>
          </p:nvPr>
        </p:nvSpPr>
        <p:spPr>
          <a:xfrm>
            <a:off x="5195727" y="382385"/>
            <a:ext cx="6335338" cy="1492132"/>
          </a:xfrm>
        </p:spPr>
        <p:txBody>
          <a:bodyPr>
            <a:noAutofit/>
          </a:bodyPr>
          <a:lstStyle/>
          <a:p>
            <a:pPr algn="ctr"/>
            <a:r>
              <a:rPr lang="kk-KZ" sz="4400" dirty="0">
                <a:latin typeface="Times New Roman" panose="02020603050405020304" pitchFamily="18" charset="0"/>
                <a:cs typeface="Times New Roman" panose="02020603050405020304" pitchFamily="18" charset="0"/>
              </a:rPr>
              <a:t>Штрихкод арқылы тапсырыс беру</a:t>
            </a:r>
            <a:endParaRPr lang="ru-RU" sz="4400" dirty="0">
              <a:latin typeface="Times New Roman" panose="02020603050405020304" pitchFamily="18" charset="0"/>
              <a:cs typeface="Times New Roman" panose="02020603050405020304" pitchFamily="18" charset="0"/>
            </a:endParaRPr>
          </a:p>
        </p:txBody>
      </p:sp>
      <p:sp>
        <p:nvSpPr>
          <p:cNvPr id="2052" name="Freeform 6">
            <a:extLst>
              <a:ext uri="{FF2B5EF4-FFF2-40B4-BE49-F238E27FC236}">
                <a16:creationId xmlns:a16="http://schemas.microsoft.com/office/drawing/2014/main" xmlns="" id="{5402222E-F041-43A0-81BC-1B3F2EF765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Объект 2">
            <a:extLst>
              <a:ext uri="{FF2B5EF4-FFF2-40B4-BE49-F238E27FC236}">
                <a16:creationId xmlns:a16="http://schemas.microsoft.com/office/drawing/2014/main" xmlns="" id="{B9752263-12A2-4366-8288-BCA2F042C55A}"/>
              </a:ext>
            </a:extLst>
          </p:cNvPr>
          <p:cNvSpPr>
            <a:spLocks noGrp="1"/>
          </p:cNvSpPr>
          <p:nvPr>
            <p:ph idx="1"/>
          </p:nvPr>
        </p:nvSpPr>
        <p:spPr>
          <a:xfrm>
            <a:off x="5384463" y="1874517"/>
            <a:ext cx="6335338" cy="3593591"/>
          </a:xfrm>
        </p:spPr>
        <p:txBody>
          <a:bodyPr>
            <a:normAutofit/>
          </a:bodyPr>
          <a:lstStyle/>
          <a:p>
            <a:pPr marL="0" indent="0">
              <a:buNone/>
            </a:pPr>
            <a:r>
              <a:rPr lang="kk-KZ" sz="2400" dirty="0"/>
              <a:t>Адамдар өздерінің смартфонындағы кэшбегынан қандай да бір тағамға тапсырыс бергеннен кейін, қанша ақша кеткенін тексеруге мүмкіндігі бар. Бұның бәрі қауіпсіз әрекет, егер де сіз қарапайым түрмен тапсырыс бергіңіз келсе, әрине, бұл жерде даяшылар да жүреді.</a:t>
            </a:r>
            <a:endParaRPr lang="ru-RU" sz="2400" dirty="0"/>
          </a:p>
        </p:txBody>
      </p:sp>
      <p:sp>
        <p:nvSpPr>
          <p:cNvPr id="2053" name="Rectangle 72">
            <a:extLst>
              <a:ext uri="{FF2B5EF4-FFF2-40B4-BE49-F238E27FC236}">
                <a16:creationId xmlns:a16="http://schemas.microsoft.com/office/drawing/2014/main" xmlns="" id="{B80D28A2-8EA4-4EF0-9056-3BDAA7290FD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0" name="Picture 2" descr="http://prostojob.ru/wp-content/uploads/2013/10/b-recent-trends-in-storytelling.jpg">
            <a:extLst>
              <a:ext uri="{FF2B5EF4-FFF2-40B4-BE49-F238E27FC236}">
                <a16:creationId xmlns:a16="http://schemas.microsoft.com/office/drawing/2014/main" xmlns="" id="{2809A726-CA42-4CBF-A2EC-7F9522257576}"/>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1336" r="44837" b="-1"/>
          <a:stretch/>
        </p:blipFill>
        <p:spPr bwMode="auto">
          <a:xfrm>
            <a:off x="0" y="-9525"/>
            <a:ext cx="5187513" cy="6867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42704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8003601-FB85-47E1-A514-0CAFCC45F409}"/>
              </a:ext>
            </a:extLst>
          </p:cNvPr>
          <p:cNvSpPr>
            <a:spLocks noGrp="1"/>
          </p:cNvSpPr>
          <p:nvPr>
            <p:ph type="title"/>
          </p:nvPr>
        </p:nvSpPr>
        <p:spPr>
          <a:xfrm>
            <a:off x="1006839" y="340182"/>
            <a:ext cx="10178322" cy="1492132"/>
          </a:xfrm>
        </p:spPr>
        <p:txBody>
          <a:bodyPr>
            <a:normAutofit/>
          </a:bodyPr>
          <a:lstStyle/>
          <a:p>
            <a:pPr algn="ctr"/>
            <a:r>
              <a:rPr lang="kk-KZ" sz="4400">
                <a:latin typeface="Times New Roman" panose="02020603050405020304" pitchFamily="18" charset="0"/>
                <a:cs typeface="Times New Roman" panose="02020603050405020304" pitchFamily="18" charset="0"/>
              </a:rPr>
              <a:t>Менюдің макеті </a:t>
            </a:r>
            <a:endParaRPr lang="ru-RU" sz="4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416A4E62-C7CC-489A-922A-95FBAFF98066}"/>
              </a:ext>
            </a:extLst>
          </p:cNvPr>
          <p:cNvPicPr>
            <a:picLocks noChangeAspect="1"/>
          </p:cNvPicPr>
          <p:nvPr/>
        </p:nvPicPr>
        <p:blipFill>
          <a:blip r:embed="rId2" cstate="print"/>
          <a:stretch>
            <a:fillRect/>
          </a:stretch>
        </p:blipFill>
        <p:spPr>
          <a:xfrm>
            <a:off x="1610678" y="1266092"/>
            <a:ext cx="8970643" cy="5591908"/>
          </a:xfrm>
          <a:prstGeom prst="rect">
            <a:avLst/>
          </a:prstGeom>
        </p:spPr>
      </p:pic>
      <p:pic>
        <p:nvPicPr>
          <p:cNvPr id="5" name="Рисунок 4">
            <a:extLst>
              <a:ext uri="{FF2B5EF4-FFF2-40B4-BE49-F238E27FC236}">
                <a16:creationId xmlns:a16="http://schemas.microsoft.com/office/drawing/2014/main" xmlns="" id="{39C0C26F-52AD-4BFE-ACF3-EA3E9EA2938B}"/>
              </a:ext>
            </a:extLst>
          </p:cNvPr>
          <p:cNvPicPr>
            <a:picLocks noChangeAspect="1"/>
          </p:cNvPicPr>
          <p:nvPr/>
        </p:nvPicPr>
        <p:blipFill>
          <a:blip r:embed="rId3" cstate="print"/>
          <a:stretch>
            <a:fillRect/>
          </a:stretch>
        </p:blipFill>
        <p:spPr>
          <a:xfrm>
            <a:off x="394499" y="3719051"/>
            <a:ext cx="2841070" cy="2207924"/>
          </a:xfrm>
          <a:prstGeom prst="rect">
            <a:avLst/>
          </a:prstGeom>
        </p:spPr>
      </p:pic>
    </p:spTree>
    <p:extLst>
      <p:ext uri="{BB962C8B-B14F-4D97-AF65-F5344CB8AC3E}">
        <p14:creationId xmlns:p14="http://schemas.microsoft.com/office/powerpoint/2010/main" xmlns="" val="2226164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642FE7E0-EF28-44E5-A005-B64599A8F73A}"/>
              </a:ext>
            </a:extLst>
          </p:cNvPr>
          <p:cNvSpPr>
            <a:spLocks noGrp="1"/>
          </p:cNvSpPr>
          <p:nvPr>
            <p:ph idx="1"/>
          </p:nvPr>
        </p:nvSpPr>
        <p:spPr>
          <a:xfrm>
            <a:off x="1251678" y="2286001"/>
            <a:ext cx="10178322" cy="3593591"/>
          </a:xfrm>
        </p:spPr>
        <p:txBody>
          <a:bodyPr/>
          <a:lstStyle/>
          <a:p>
            <a:endParaRPr lang="ru-RU"/>
          </a:p>
        </p:txBody>
      </p:sp>
      <p:sp>
        <p:nvSpPr>
          <p:cNvPr id="4" name="AutoShape 2" descr="https://studfiles.net/html/2706/1000/html_3Usv8UNB46.hAMb/img-MobJ4n.jpg">
            <a:extLst>
              <a:ext uri="{FF2B5EF4-FFF2-40B4-BE49-F238E27FC236}">
                <a16:creationId xmlns:a16="http://schemas.microsoft.com/office/drawing/2014/main" xmlns="" id="{891AC2AE-3A6B-4BAC-BB7B-E87606BDAB8F}"/>
              </a:ext>
            </a:extLst>
          </p:cNvPr>
          <p:cNvSpPr>
            <a:spLocks noChangeAspect="1" noChangeArrowheads="1"/>
          </p:cNvSpPr>
          <p:nvPr/>
        </p:nvSpPr>
        <p:spPr bwMode="auto">
          <a:xfrm>
            <a:off x="6132420" y="3465420"/>
            <a:ext cx="115980" cy="11598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6" name="Picture 4" descr="http://nadezhin.ru/lj/pic16b/alisa11.jpg">
            <a:extLst>
              <a:ext uri="{FF2B5EF4-FFF2-40B4-BE49-F238E27FC236}">
                <a16:creationId xmlns:a16="http://schemas.microsoft.com/office/drawing/2014/main" xmlns="" id="{0ADC4842-9BEE-4F42-B3DC-63C1753C3913}"/>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09234" y="3523410"/>
            <a:ext cx="4741541" cy="3159564"/>
          </a:xfrm>
          <a:prstGeom prst="rect">
            <a:avLst/>
          </a:prstGeom>
          <a:noFill/>
          <a:extLst>
            <a:ext uri="{909E8E84-426E-40DD-AFC4-6F175D3DCCD1}">
              <a14:hiddenFill xmlns:a14="http://schemas.microsoft.com/office/drawing/2010/main" xmlns="">
                <a:solidFill>
                  <a:srgbClr val="FFFFFF"/>
                </a:solidFill>
              </a14:hiddenFill>
            </a:ext>
          </a:extLst>
        </p:spPr>
      </p:pic>
      <p:pic>
        <p:nvPicPr>
          <p:cNvPr id="3078" name="Picture 6" descr="http://imhomir.com/uploads/images02/00/13/25/2016/07/11/b08030.jpg">
            <a:extLst>
              <a:ext uri="{FF2B5EF4-FFF2-40B4-BE49-F238E27FC236}">
                <a16:creationId xmlns:a16="http://schemas.microsoft.com/office/drawing/2014/main" xmlns="" id="{658E4EBE-6A77-4FA5-A72F-75A14839B8E8}"/>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65039" y="3523410"/>
            <a:ext cx="4132569" cy="3101009"/>
          </a:xfrm>
          <a:prstGeom prst="rect">
            <a:avLst/>
          </a:prstGeom>
          <a:noFill/>
          <a:extLst>
            <a:ext uri="{909E8E84-426E-40DD-AFC4-6F175D3DCCD1}">
              <a14:hiddenFill xmlns:a14="http://schemas.microsoft.com/office/drawing/2010/main" xmlns="">
                <a:solidFill>
                  <a:srgbClr val="FFFFFF"/>
                </a:solidFill>
              </a14:hiddenFill>
            </a:ext>
          </a:extLst>
        </p:spPr>
      </p:pic>
      <p:pic>
        <p:nvPicPr>
          <p:cNvPr id="3080" name="Picture 8" descr="https://ic.pics.livejournal.com/katyakhripunova/67405050/600746/600746_900.jpg">
            <a:extLst>
              <a:ext uri="{FF2B5EF4-FFF2-40B4-BE49-F238E27FC236}">
                <a16:creationId xmlns:a16="http://schemas.microsoft.com/office/drawing/2014/main" xmlns="" id="{8FB33350-D867-47E8-A369-7DA60DA2FF23}"/>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95224" y="351990"/>
            <a:ext cx="4757130" cy="3171420"/>
          </a:xfrm>
          <a:prstGeom prst="rect">
            <a:avLst/>
          </a:prstGeom>
          <a:noFill/>
          <a:extLst>
            <a:ext uri="{909E8E84-426E-40DD-AFC4-6F175D3DCCD1}">
              <a14:hiddenFill xmlns:a14="http://schemas.microsoft.com/office/drawing/2010/main" xmlns="">
                <a:solidFill>
                  <a:srgbClr val="FFFFFF"/>
                </a:solidFill>
              </a14:hiddenFill>
            </a:ext>
          </a:extLst>
        </p:spPr>
      </p:pic>
      <p:pic>
        <p:nvPicPr>
          <p:cNvPr id="3082" name="Picture 10" descr="http://www.klever-decor.com.ua/wp-content/uploads/2016/09/Kendi-bar-Alisa-v-strane-chudes-5.jpg">
            <a:extLst>
              <a:ext uri="{FF2B5EF4-FFF2-40B4-BE49-F238E27FC236}">
                <a16:creationId xmlns:a16="http://schemas.microsoft.com/office/drawing/2014/main" xmlns="" id="{D37A7253-20E6-486D-A91B-A1A0164E0D0B}"/>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353413" y="454112"/>
            <a:ext cx="4764165" cy="317905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88435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146FD480-3ACB-4CEE-B9AC-9D1ADC52B46A}"/>
              </a:ext>
            </a:extLst>
          </p:cNvPr>
          <p:cNvSpPr>
            <a:spLocks noGrp="1"/>
          </p:cNvSpPr>
          <p:nvPr>
            <p:ph type="title"/>
          </p:nvPr>
        </p:nvSpPr>
        <p:spPr>
          <a:xfrm>
            <a:off x="1223875" y="1078378"/>
            <a:ext cx="2917551" cy="4701244"/>
          </a:xfrm>
        </p:spPr>
        <p:txBody>
          <a:bodyPr anchor="ctr">
            <a:normAutofit/>
          </a:bodyPr>
          <a:lstStyle/>
          <a:p>
            <a:r>
              <a:rPr lang="kk-KZ" sz="3100" dirty="0"/>
              <a:t>Табыс факторлары:</a:t>
            </a:r>
            <a:r>
              <a:rPr lang="ru-RU" sz="3100" dirty="0"/>
              <a:t/>
            </a:r>
            <a:br>
              <a:rPr lang="ru-RU" sz="3100" dirty="0"/>
            </a:br>
            <a:endParaRPr lang="ru-RU" sz="3100" dirty="0"/>
          </a:p>
        </p:txBody>
      </p:sp>
      <p:sp>
        <p:nvSpPr>
          <p:cNvPr id="12" name="Freeform 6">
            <a:extLst>
              <a:ext uri="{FF2B5EF4-FFF2-40B4-BE49-F238E27FC236}">
                <a16:creationId xmlns:a16="http://schemas.microsoft.com/office/drawing/2014/main" xmlns=""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Объект 2">
            <a:extLst>
              <a:ext uri="{FF2B5EF4-FFF2-40B4-BE49-F238E27FC236}">
                <a16:creationId xmlns:a16="http://schemas.microsoft.com/office/drawing/2014/main" xmlns="" id="{E4436C87-21A8-49A9-8A86-6B959B32AE6F}"/>
              </a:ext>
            </a:extLst>
          </p:cNvPr>
          <p:cNvSpPr>
            <a:spLocks noGrp="1"/>
          </p:cNvSpPr>
          <p:nvPr>
            <p:ph idx="1"/>
          </p:nvPr>
        </p:nvSpPr>
        <p:spPr>
          <a:xfrm>
            <a:off x="5167062" y="1078378"/>
            <a:ext cx="6262938" cy="4701244"/>
          </a:xfrm>
        </p:spPr>
        <p:txBody>
          <a:bodyPr anchor="ctr">
            <a:normAutofit lnSpcReduction="10000"/>
          </a:bodyPr>
          <a:lstStyle/>
          <a:p>
            <a:pPr lvl="0"/>
            <a:r>
              <a:rPr lang="kk-KZ" dirty="0"/>
              <a:t>Қол жетімді бағалар</a:t>
            </a:r>
            <a:endParaRPr lang="ru-RU" dirty="0"/>
          </a:p>
          <a:p>
            <a:pPr lvl="0"/>
            <a:r>
              <a:rPr lang="kk-KZ" dirty="0"/>
              <a:t>Отбасылық формат</a:t>
            </a:r>
            <a:endParaRPr lang="ru-RU" dirty="0"/>
          </a:p>
          <a:p>
            <a:pPr lvl="0"/>
            <a:r>
              <a:rPr lang="kk-KZ" dirty="0"/>
              <a:t>Жылдам қызмет көрсету, өздерінің формаларымен де ерекшеленеді</a:t>
            </a:r>
            <a:endParaRPr lang="ru-RU" dirty="0"/>
          </a:p>
          <a:p>
            <a:pPr lvl="0"/>
            <a:r>
              <a:rPr lang="kk-KZ" dirty="0"/>
              <a:t>Штрихкод</a:t>
            </a:r>
            <a:endParaRPr lang="ru-RU" dirty="0"/>
          </a:p>
          <a:p>
            <a:pPr lvl="0"/>
            <a:r>
              <a:rPr lang="kk-KZ" dirty="0"/>
              <a:t>Қазіргі интерьер, дизайнымен ерекшеленеді</a:t>
            </a:r>
            <a:endParaRPr lang="ru-RU" dirty="0"/>
          </a:p>
          <a:p>
            <a:pPr lvl="0"/>
            <a:r>
              <a:rPr lang="kk-KZ" dirty="0"/>
              <a:t>Жағымды ертегідегідей атмосфера </a:t>
            </a:r>
          </a:p>
          <a:p>
            <a:pPr lvl="0"/>
            <a:r>
              <a:rPr lang="kk-KZ" dirty="0"/>
              <a:t>Заманауи технологиялардың қолданысы</a:t>
            </a:r>
          </a:p>
          <a:p>
            <a:pPr lvl="0"/>
            <a:r>
              <a:rPr lang="kk-KZ" dirty="0"/>
              <a:t>Мақсаты, шағын кафе желілерінің фонында ерекшеленетін бейнені жасау. Яғни, тематикалық кафе - ол дизайны жағымен өзінің атына сәйкес ерекшеленеді</a:t>
            </a:r>
            <a:endParaRPr lang="ru-RU" dirty="0"/>
          </a:p>
        </p:txBody>
      </p:sp>
      <p:cxnSp>
        <p:nvCxnSpPr>
          <p:cNvPr id="5" name="Прямая со стрелкой 4">
            <a:extLst>
              <a:ext uri="{FF2B5EF4-FFF2-40B4-BE49-F238E27FC236}">
                <a16:creationId xmlns:a16="http://schemas.microsoft.com/office/drawing/2014/main" xmlns="" id="{329053DD-2C23-41C8-BEF5-43CC1DACA1FC}"/>
              </a:ext>
            </a:extLst>
          </p:cNvPr>
          <p:cNvCxnSpPr>
            <a:cxnSpLocks/>
          </p:cNvCxnSpPr>
          <p:nvPr/>
        </p:nvCxnSpPr>
        <p:spPr>
          <a:xfrm flipV="1">
            <a:off x="3995225" y="1463040"/>
            <a:ext cx="1171837" cy="11816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a:extLst>
              <a:ext uri="{FF2B5EF4-FFF2-40B4-BE49-F238E27FC236}">
                <a16:creationId xmlns:a16="http://schemas.microsoft.com/office/drawing/2014/main" xmlns="" id="{75DF1A7F-47AF-451A-9D16-CA1158260673}"/>
              </a:ext>
            </a:extLst>
          </p:cNvPr>
          <p:cNvCxnSpPr>
            <a:cxnSpLocks/>
          </p:cNvCxnSpPr>
          <p:nvPr/>
        </p:nvCxnSpPr>
        <p:spPr>
          <a:xfrm flipV="1">
            <a:off x="3995225" y="1913207"/>
            <a:ext cx="1171837" cy="7924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a:extLst>
              <a:ext uri="{FF2B5EF4-FFF2-40B4-BE49-F238E27FC236}">
                <a16:creationId xmlns:a16="http://schemas.microsoft.com/office/drawing/2014/main" xmlns="" id="{4576B6BD-ED42-435A-8A4B-17A9FB9BD657}"/>
              </a:ext>
            </a:extLst>
          </p:cNvPr>
          <p:cNvCxnSpPr>
            <a:cxnSpLocks/>
          </p:cNvCxnSpPr>
          <p:nvPr/>
        </p:nvCxnSpPr>
        <p:spPr>
          <a:xfrm flipV="1">
            <a:off x="3878067" y="2309411"/>
            <a:ext cx="1288995" cy="5597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a16="http://schemas.microsoft.com/office/drawing/2014/main" xmlns="" id="{DE2E9EE1-5EA0-403F-A7DC-643BF341F229}"/>
              </a:ext>
            </a:extLst>
          </p:cNvPr>
          <p:cNvCxnSpPr>
            <a:cxnSpLocks/>
          </p:cNvCxnSpPr>
          <p:nvPr/>
        </p:nvCxnSpPr>
        <p:spPr>
          <a:xfrm flipV="1">
            <a:off x="3868279" y="2832224"/>
            <a:ext cx="1265344" cy="1899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a:extLst>
              <a:ext uri="{FF2B5EF4-FFF2-40B4-BE49-F238E27FC236}">
                <a16:creationId xmlns:a16="http://schemas.microsoft.com/office/drawing/2014/main" xmlns="" id="{857DFCA5-CCA9-4901-9E8E-31F038F36235}"/>
              </a:ext>
            </a:extLst>
          </p:cNvPr>
          <p:cNvCxnSpPr>
            <a:cxnSpLocks/>
          </p:cNvCxnSpPr>
          <p:nvPr/>
        </p:nvCxnSpPr>
        <p:spPr>
          <a:xfrm>
            <a:off x="3868279" y="3274255"/>
            <a:ext cx="12684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a:extLst>
              <a:ext uri="{FF2B5EF4-FFF2-40B4-BE49-F238E27FC236}">
                <a16:creationId xmlns:a16="http://schemas.microsoft.com/office/drawing/2014/main" xmlns="" id="{B9429254-1DAE-42ED-B932-2BE50D5CE325}"/>
              </a:ext>
            </a:extLst>
          </p:cNvPr>
          <p:cNvCxnSpPr>
            <a:cxnSpLocks/>
          </p:cNvCxnSpPr>
          <p:nvPr/>
        </p:nvCxnSpPr>
        <p:spPr>
          <a:xfrm>
            <a:off x="3878067" y="3491097"/>
            <a:ext cx="1255556" cy="2509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a:extLst>
              <a:ext uri="{FF2B5EF4-FFF2-40B4-BE49-F238E27FC236}">
                <a16:creationId xmlns:a16="http://schemas.microsoft.com/office/drawing/2014/main" xmlns="" id="{07C1FF45-7DD4-45E7-BB74-2388AA487494}"/>
              </a:ext>
            </a:extLst>
          </p:cNvPr>
          <p:cNvCxnSpPr>
            <a:cxnSpLocks/>
          </p:cNvCxnSpPr>
          <p:nvPr/>
        </p:nvCxnSpPr>
        <p:spPr>
          <a:xfrm>
            <a:off x="3837237" y="3647544"/>
            <a:ext cx="1296386" cy="460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a:extLst>
              <a:ext uri="{FF2B5EF4-FFF2-40B4-BE49-F238E27FC236}">
                <a16:creationId xmlns:a16="http://schemas.microsoft.com/office/drawing/2014/main" xmlns="" id="{24144060-8B17-44FB-9259-6A9D5AD44433}"/>
              </a:ext>
            </a:extLst>
          </p:cNvPr>
          <p:cNvCxnSpPr/>
          <p:nvPr/>
        </p:nvCxnSpPr>
        <p:spPr>
          <a:xfrm>
            <a:off x="3630482" y="3783991"/>
            <a:ext cx="1536580" cy="8054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98498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descr="https://japanhubdotcom.files.wordpress.com/2013/08/img_1068.jpg">
            <a:extLst>
              <a:ext uri="{FF2B5EF4-FFF2-40B4-BE49-F238E27FC236}">
                <a16:creationId xmlns:a16="http://schemas.microsoft.com/office/drawing/2014/main" xmlns="" id="{96163165-D745-4E53-ACB5-F50C1A47AE01}"/>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0464" r="1964" b="1"/>
          <a:stretch/>
        </p:blipFill>
        <p:spPr bwMode="auto">
          <a:xfrm>
            <a:off x="7794519" y="3506112"/>
            <a:ext cx="4397481" cy="3351888"/>
          </a:xfrm>
          <a:custGeom>
            <a:avLst/>
            <a:gdLst>
              <a:gd name="connsiteX0" fmla="*/ 0 w 4397481"/>
              <a:gd name="connsiteY0" fmla="*/ 0 h 3351888"/>
              <a:gd name="connsiteX1" fmla="*/ 4397481 w 4397481"/>
              <a:gd name="connsiteY1" fmla="*/ 0 h 3351888"/>
              <a:gd name="connsiteX2" fmla="*/ 4397481 w 4397481"/>
              <a:gd name="connsiteY2" fmla="*/ 3351888 h 3351888"/>
              <a:gd name="connsiteX3" fmla="*/ 1552363 w 4397481"/>
              <a:gd name="connsiteY3" fmla="*/ 3351888 h 3351888"/>
            </a:gdLst>
            <a:ahLst/>
            <a:cxnLst>
              <a:cxn ang="0">
                <a:pos x="connsiteX0" y="connsiteY0"/>
              </a:cxn>
              <a:cxn ang="0">
                <a:pos x="connsiteX1" y="connsiteY1"/>
              </a:cxn>
              <a:cxn ang="0">
                <a:pos x="connsiteX2" y="connsiteY2"/>
              </a:cxn>
              <a:cxn ang="0">
                <a:pos x="connsiteX3" y="connsiteY3"/>
              </a:cxn>
            </a:cxnLst>
            <a:rect l="l" t="t" r="r" b="b"/>
            <a:pathLst>
              <a:path w="4397481" h="3351888">
                <a:moveTo>
                  <a:pt x="0" y="0"/>
                </a:moveTo>
                <a:lnTo>
                  <a:pt x="4397481" y="0"/>
                </a:lnTo>
                <a:lnTo>
                  <a:pt x="4397481" y="3351888"/>
                </a:lnTo>
                <a:lnTo>
                  <a:pt x="1552363" y="3351888"/>
                </a:lnTo>
                <a:close/>
              </a:path>
            </a:pathLst>
          </a:custGeom>
          <a:noFill/>
          <a:extLst>
            <a:ext uri="{909E8E84-426E-40DD-AFC4-6F175D3DCCD1}">
              <a14:hiddenFill xmlns:a14="http://schemas.microsoft.com/office/drawing/2010/main" xmlns="">
                <a:solidFill>
                  <a:srgbClr val="FFFFFF"/>
                </a:solidFill>
              </a14:hiddenFill>
            </a:ext>
          </a:extLst>
        </p:spPr>
      </p:pic>
      <p:pic>
        <p:nvPicPr>
          <p:cNvPr id="1026" name="Picture 2" descr="https://cdn.fishki.net/upload/post/201512/13/1773926/2b657d.jpg">
            <a:extLst>
              <a:ext uri="{FF2B5EF4-FFF2-40B4-BE49-F238E27FC236}">
                <a16:creationId xmlns:a16="http://schemas.microsoft.com/office/drawing/2014/main" xmlns="" id="{39C41C75-F7BE-409A-BFDA-4E9EEB19E64B}"/>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69" r="1" b="1"/>
          <a:stretch/>
        </p:blipFill>
        <p:spPr bwMode="auto">
          <a:xfrm>
            <a:off x="20" y="10"/>
            <a:ext cx="9154673" cy="6863475"/>
          </a:xfrm>
          <a:custGeom>
            <a:avLst/>
            <a:gdLst>
              <a:gd name="connsiteX0" fmla="*/ 0 w 9154693"/>
              <a:gd name="connsiteY0" fmla="*/ 0 h 6863485"/>
              <a:gd name="connsiteX1" fmla="*/ 5976000 w 9154693"/>
              <a:gd name="connsiteY1" fmla="*/ 0 h 6863485"/>
              <a:gd name="connsiteX2" fmla="*/ 9154693 w 9154693"/>
              <a:gd name="connsiteY2" fmla="*/ 6863485 h 6863485"/>
              <a:gd name="connsiteX3" fmla="*/ 0 w 9154693"/>
              <a:gd name="connsiteY3" fmla="*/ 6863485 h 6863485"/>
              <a:gd name="connsiteX4" fmla="*/ 0 w 9154693"/>
              <a:gd name="connsiteY4" fmla="*/ 0 h 686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693" h="6863485">
                <a:moveTo>
                  <a:pt x="0" y="0"/>
                </a:moveTo>
                <a:lnTo>
                  <a:pt x="5976000" y="0"/>
                </a:lnTo>
                <a:lnTo>
                  <a:pt x="9154693" y="6863485"/>
                </a:lnTo>
                <a:lnTo>
                  <a:pt x="0" y="6863485"/>
                </a:lnTo>
                <a:lnTo>
                  <a:pt x="0" y="0"/>
                </a:lnTo>
                <a:close/>
              </a:path>
            </a:pathLst>
          </a:custGeom>
          <a:noFill/>
          <a:extLst>
            <a:ext uri="{909E8E84-426E-40DD-AFC4-6F175D3DCCD1}">
              <a14:hiddenFill xmlns:a14="http://schemas.microsoft.com/office/drawing/2010/main" xmlns="">
                <a:solidFill>
                  <a:srgbClr val="FFFFFF"/>
                </a:solidFill>
              </a14:hiddenFill>
            </a:ext>
          </a:extLst>
        </p:spPr>
      </p:pic>
      <p:pic>
        <p:nvPicPr>
          <p:cNvPr id="1034" name="Picture 10" descr="http://berlogos.com/media/cache/5e/89/5e89a78e47fc522739125de398669c73.jpg">
            <a:extLst>
              <a:ext uri="{FF2B5EF4-FFF2-40B4-BE49-F238E27FC236}">
                <a16:creationId xmlns:a16="http://schemas.microsoft.com/office/drawing/2014/main" xmlns="" id="{87ADA2E4-189D-4D45-AE9F-CED4F836D920}"/>
              </a:ext>
            </a:extLst>
          </p:cNvPr>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32996" r="3" b="1263"/>
          <a:stretch/>
        </p:blipFill>
        <p:spPr bwMode="auto">
          <a:xfrm>
            <a:off x="6168189" y="10"/>
            <a:ext cx="6023811" cy="3346394"/>
          </a:xfrm>
          <a:custGeom>
            <a:avLst/>
            <a:gdLst>
              <a:gd name="connsiteX0" fmla="*/ 0 w 6023811"/>
              <a:gd name="connsiteY0" fmla="*/ 0 h 3346404"/>
              <a:gd name="connsiteX1" fmla="*/ 6023811 w 6023811"/>
              <a:gd name="connsiteY1" fmla="*/ 0 h 3346404"/>
              <a:gd name="connsiteX2" fmla="*/ 6023811 w 6023811"/>
              <a:gd name="connsiteY2" fmla="*/ 3346404 h 3346404"/>
              <a:gd name="connsiteX3" fmla="*/ 1549824 w 6023811"/>
              <a:gd name="connsiteY3" fmla="*/ 3346404 h 3346404"/>
            </a:gdLst>
            <a:ahLst/>
            <a:cxnLst>
              <a:cxn ang="0">
                <a:pos x="connsiteX0" y="connsiteY0"/>
              </a:cxn>
              <a:cxn ang="0">
                <a:pos x="connsiteX1" y="connsiteY1"/>
              </a:cxn>
              <a:cxn ang="0">
                <a:pos x="connsiteX2" y="connsiteY2"/>
              </a:cxn>
              <a:cxn ang="0">
                <a:pos x="connsiteX3" y="connsiteY3"/>
              </a:cxn>
            </a:cxnLst>
            <a:rect l="l" t="t" r="r" b="b"/>
            <a:pathLst>
              <a:path w="6023811" h="3346404">
                <a:moveTo>
                  <a:pt x="0" y="0"/>
                </a:moveTo>
                <a:lnTo>
                  <a:pt x="6023811" y="0"/>
                </a:lnTo>
                <a:lnTo>
                  <a:pt x="6023811" y="3346404"/>
                </a:lnTo>
                <a:lnTo>
                  <a:pt x="1549824" y="3346404"/>
                </a:lnTo>
                <a:close/>
              </a:path>
            </a:pathLst>
          </a:custGeom>
          <a:noFill/>
          <a:extLst>
            <a:ext uri="{909E8E84-426E-40DD-AFC4-6F175D3DCCD1}">
              <a14:hiddenFill xmlns:a14="http://schemas.microsoft.com/office/drawing/2010/main" xmlns="">
                <a:solidFill>
                  <a:srgbClr val="FFFFFF"/>
                </a:solidFill>
              </a14:hiddenFill>
            </a:ext>
          </a:extLst>
        </p:spPr>
      </p:pic>
      <p:sp>
        <p:nvSpPr>
          <p:cNvPr id="6" name="Прямоугольник 5">
            <a:extLst>
              <a:ext uri="{FF2B5EF4-FFF2-40B4-BE49-F238E27FC236}">
                <a16:creationId xmlns:a16="http://schemas.microsoft.com/office/drawing/2014/main" xmlns="" id="{12C52398-4522-4327-A67A-9A8845619970}"/>
              </a:ext>
            </a:extLst>
          </p:cNvPr>
          <p:cNvSpPr/>
          <p:nvPr/>
        </p:nvSpPr>
        <p:spPr>
          <a:xfrm>
            <a:off x="2192102" y="2116308"/>
            <a:ext cx="8638407" cy="2246769"/>
          </a:xfrm>
          <a:prstGeom prst="rect">
            <a:avLst/>
          </a:prstGeom>
        </p:spPr>
        <p:txBody>
          <a:bodyPr wrap="square">
            <a:spAutoFit/>
          </a:bodyPr>
          <a:lstStyle/>
          <a:p>
            <a:pPr algn="ctr"/>
            <a:r>
              <a:rPr lang="ru-RU" sz="2800" b="1" dirty="0" err="1">
                <a:solidFill>
                  <a:schemeClr val="bg1"/>
                </a:solidFill>
                <a:highlight>
                  <a:srgbClr val="000000"/>
                </a:highlight>
              </a:rPr>
              <a:t>Қызмет</a:t>
            </a:r>
            <a:r>
              <a:rPr lang="ru-RU" sz="2800" b="1" dirty="0">
                <a:solidFill>
                  <a:schemeClr val="bg1"/>
                </a:solidFill>
                <a:highlight>
                  <a:srgbClr val="000000"/>
                </a:highlight>
              </a:rPr>
              <a:t> </a:t>
            </a:r>
            <a:r>
              <a:rPr lang="ru-RU" sz="2800" b="1" dirty="0" err="1">
                <a:solidFill>
                  <a:schemeClr val="bg1"/>
                </a:solidFill>
                <a:highlight>
                  <a:srgbClr val="000000"/>
                </a:highlight>
              </a:rPr>
              <a:t>тізімі</a:t>
            </a:r>
            <a:r>
              <a:rPr lang="ru-RU" sz="2800" b="1" dirty="0">
                <a:solidFill>
                  <a:schemeClr val="bg1"/>
                </a:solidFill>
                <a:highlight>
                  <a:srgbClr val="000000"/>
                </a:highlight>
              </a:rPr>
              <a:t>: </a:t>
            </a:r>
            <a:r>
              <a:rPr lang="ru-RU" sz="2800" b="1" dirty="0" err="1">
                <a:solidFill>
                  <a:schemeClr val="bg1"/>
                </a:solidFill>
                <a:highlight>
                  <a:srgbClr val="000000"/>
                </a:highlight>
              </a:rPr>
              <a:t>күнделікті</a:t>
            </a:r>
            <a:r>
              <a:rPr lang="ru-RU" sz="2800" b="1" dirty="0">
                <a:solidFill>
                  <a:schemeClr val="bg1"/>
                </a:solidFill>
                <a:highlight>
                  <a:srgbClr val="000000"/>
                </a:highlight>
              </a:rPr>
              <a:t> </a:t>
            </a:r>
            <a:r>
              <a:rPr lang="ru-RU" sz="2800" b="1" dirty="0" err="1">
                <a:solidFill>
                  <a:schemeClr val="bg1"/>
                </a:solidFill>
                <a:highlight>
                  <a:srgbClr val="000000"/>
                </a:highlight>
              </a:rPr>
              <a:t>тамақтану</a:t>
            </a:r>
            <a:r>
              <a:rPr lang="ru-RU" sz="2800" b="1" dirty="0">
                <a:solidFill>
                  <a:schemeClr val="bg1"/>
                </a:solidFill>
                <a:highlight>
                  <a:srgbClr val="000000"/>
                </a:highlight>
              </a:rPr>
              <a:t>: </a:t>
            </a:r>
            <a:r>
              <a:rPr lang="ru-RU" sz="2800" b="1" dirty="0" err="1">
                <a:solidFill>
                  <a:schemeClr val="bg1"/>
                </a:solidFill>
                <a:highlight>
                  <a:srgbClr val="000000"/>
                </a:highlight>
              </a:rPr>
              <a:t>таңғы</a:t>
            </a:r>
            <a:r>
              <a:rPr lang="ru-RU" sz="2800" b="1" dirty="0">
                <a:solidFill>
                  <a:schemeClr val="bg1"/>
                </a:solidFill>
                <a:highlight>
                  <a:srgbClr val="000000"/>
                </a:highlight>
              </a:rPr>
              <a:t> ас, </a:t>
            </a:r>
            <a:r>
              <a:rPr lang="ru-RU" sz="2800" b="1" dirty="0" err="1">
                <a:solidFill>
                  <a:schemeClr val="bg1"/>
                </a:solidFill>
                <a:highlight>
                  <a:srgbClr val="000000"/>
                </a:highlight>
              </a:rPr>
              <a:t>түскі</a:t>
            </a:r>
            <a:r>
              <a:rPr lang="ru-RU" sz="2800" b="1" dirty="0">
                <a:solidFill>
                  <a:schemeClr val="bg1"/>
                </a:solidFill>
                <a:highlight>
                  <a:srgbClr val="000000"/>
                </a:highlight>
              </a:rPr>
              <a:t> ас, ланч; </a:t>
            </a:r>
            <a:r>
              <a:rPr lang="ru-RU" sz="2800" b="1" dirty="0" err="1">
                <a:solidFill>
                  <a:schemeClr val="bg1"/>
                </a:solidFill>
                <a:highlight>
                  <a:srgbClr val="000000"/>
                </a:highlight>
              </a:rPr>
              <a:t>мерекелік</a:t>
            </a:r>
            <a:r>
              <a:rPr lang="ru-RU" sz="2800" b="1" dirty="0">
                <a:solidFill>
                  <a:schemeClr val="bg1"/>
                </a:solidFill>
                <a:highlight>
                  <a:srgbClr val="000000"/>
                </a:highlight>
              </a:rPr>
              <a:t> </a:t>
            </a:r>
            <a:r>
              <a:rPr lang="ru-RU" sz="2800" b="1" dirty="0" err="1">
                <a:solidFill>
                  <a:schemeClr val="bg1"/>
                </a:solidFill>
                <a:highlight>
                  <a:srgbClr val="000000"/>
                </a:highlight>
              </a:rPr>
              <a:t>және</a:t>
            </a:r>
            <a:r>
              <a:rPr lang="ru-RU" sz="2800" b="1" dirty="0">
                <a:solidFill>
                  <a:schemeClr val="bg1"/>
                </a:solidFill>
                <a:highlight>
                  <a:srgbClr val="000000"/>
                </a:highlight>
              </a:rPr>
              <a:t> </a:t>
            </a:r>
            <a:r>
              <a:rPr lang="ru-RU" sz="2800" b="1" dirty="0" err="1">
                <a:solidFill>
                  <a:schemeClr val="bg1"/>
                </a:solidFill>
                <a:highlight>
                  <a:srgbClr val="000000"/>
                </a:highlight>
              </a:rPr>
              <a:t>романтикалық</a:t>
            </a:r>
            <a:r>
              <a:rPr lang="ru-RU" sz="2800" b="1" dirty="0">
                <a:solidFill>
                  <a:schemeClr val="bg1"/>
                </a:solidFill>
                <a:highlight>
                  <a:srgbClr val="000000"/>
                </a:highlight>
              </a:rPr>
              <a:t> </a:t>
            </a:r>
            <a:r>
              <a:rPr lang="ru-RU" sz="2800" b="1" dirty="0" err="1">
                <a:solidFill>
                  <a:schemeClr val="bg1"/>
                </a:solidFill>
                <a:highlight>
                  <a:srgbClr val="000000"/>
                </a:highlight>
              </a:rPr>
              <a:t>кештерді</a:t>
            </a:r>
            <a:r>
              <a:rPr lang="ru-RU" sz="2800" b="1" dirty="0">
                <a:solidFill>
                  <a:schemeClr val="bg1"/>
                </a:solidFill>
                <a:highlight>
                  <a:srgbClr val="000000"/>
                </a:highlight>
              </a:rPr>
              <a:t> </a:t>
            </a:r>
            <a:r>
              <a:rPr lang="ru-RU" sz="2800" b="1" dirty="0" err="1">
                <a:solidFill>
                  <a:schemeClr val="bg1"/>
                </a:solidFill>
                <a:highlight>
                  <a:srgbClr val="000000"/>
                </a:highlight>
              </a:rPr>
              <a:t>өткізу</a:t>
            </a:r>
            <a:r>
              <a:rPr lang="ru-RU" sz="2800" b="1" dirty="0">
                <a:solidFill>
                  <a:schemeClr val="bg1"/>
                </a:solidFill>
                <a:highlight>
                  <a:srgbClr val="000000"/>
                </a:highlight>
              </a:rPr>
              <a:t>; </a:t>
            </a:r>
            <a:r>
              <a:rPr lang="ru-RU" sz="2800" b="1" dirty="0" err="1">
                <a:solidFill>
                  <a:schemeClr val="bg1"/>
                </a:solidFill>
                <a:highlight>
                  <a:srgbClr val="000000"/>
                </a:highlight>
              </a:rPr>
              <a:t>банкеттерді</a:t>
            </a:r>
            <a:r>
              <a:rPr lang="ru-RU" sz="2800" b="1" dirty="0">
                <a:solidFill>
                  <a:schemeClr val="bg1"/>
                </a:solidFill>
                <a:highlight>
                  <a:srgbClr val="000000"/>
                </a:highlight>
              </a:rPr>
              <a:t>, </a:t>
            </a:r>
            <a:r>
              <a:rPr lang="ru-RU" sz="2800" b="1" dirty="0" err="1">
                <a:solidFill>
                  <a:schemeClr val="bg1"/>
                </a:solidFill>
                <a:highlight>
                  <a:srgbClr val="000000"/>
                </a:highlight>
              </a:rPr>
              <a:t>корпоративтік</a:t>
            </a:r>
            <a:r>
              <a:rPr lang="ru-RU" sz="2800" b="1" dirty="0">
                <a:solidFill>
                  <a:schemeClr val="bg1"/>
                </a:solidFill>
                <a:highlight>
                  <a:srgbClr val="000000"/>
                </a:highlight>
              </a:rPr>
              <a:t> </a:t>
            </a:r>
            <a:r>
              <a:rPr lang="ru-RU" sz="2800" b="1" dirty="0" err="1">
                <a:solidFill>
                  <a:schemeClr val="bg1"/>
                </a:solidFill>
                <a:highlight>
                  <a:srgbClr val="000000"/>
                </a:highlight>
              </a:rPr>
              <a:t>кездесулер</a:t>
            </a:r>
            <a:r>
              <a:rPr lang="ru-RU" sz="2800" b="1" dirty="0">
                <a:solidFill>
                  <a:schemeClr val="bg1"/>
                </a:solidFill>
                <a:highlight>
                  <a:srgbClr val="000000"/>
                </a:highlight>
              </a:rPr>
              <a:t> мен </a:t>
            </a:r>
            <a:r>
              <a:rPr lang="ru-RU" sz="2800" b="1" dirty="0" err="1">
                <a:solidFill>
                  <a:schemeClr val="bg1"/>
                </a:solidFill>
                <a:highlight>
                  <a:srgbClr val="000000"/>
                </a:highlight>
              </a:rPr>
              <a:t>кештерді</a:t>
            </a:r>
            <a:r>
              <a:rPr lang="ru-RU" sz="2800" b="1" dirty="0">
                <a:solidFill>
                  <a:schemeClr val="bg1"/>
                </a:solidFill>
                <a:highlight>
                  <a:srgbClr val="000000"/>
                </a:highlight>
              </a:rPr>
              <a:t> </a:t>
            </a:r>
            <a:r>
              <a:rPr lang="ru-RU" sz="2800" b="1" dirty="0" err="1">
                <a:solidFill>
                  <a:schemeClr val="bg1"/>
                </a:solidFill>
                <a:highlight>
                  <a:srgbClr val="000000"/>
                </a:highlight>
              </a:rPr>
              <a:t>ұйымдастыру</a:t>
            </a:r>
            <a:r>
              <a:rPr lang="ru-RU" sz="2800" b="1" dirty="0">
                <a:solidFill>
                  <a:schemeClr val="bg1"/>
                </a:solidFill>
                <a:highlight>
                  <a:srgbClr val="000000"/>
                </a:highlight>
              </a:rPr>
              <a:t>; </a:t>
            </a:r>
            <a:r>
              <a:rPr lang="ru-RU" sz="2800" b="1" dirty="0" err="1">
                <a:solidFill>
                  <a:schemeClr val="bg1"/>
                </a:solidFill>
                <a:highlight>
                  <a:srgbClr val="000000"/>
                </a:highlight>
              </a:rPr>
              <a:t>салтанаттарды</a:t>
            </a:r>
            <a:r>
              <a:rPr lang="ru-RU" sz="2800" b="1" dirty="0">
                <a:solidFill>
                  <a:schemeClr val="bg1"/>
                </a:solidFill>
                <a:highlight>
                  <a:srgbClr val="000000"/>
                </a:highlight>
              </a:rPr>
              <a:t> </a:t>
            </a:r>
            <a:r>
              <a:rPr lang="ru-RU" sz="2800" b="1" dirty="0" err="1">
                <a:solidFill>
                  <a:schemeClr val="bg1"/>
                </a:solidFill>
                <a:highlight>
                  <a:srgbClr val="000000"/>
                </a:highlight>
              </a:rPr>
              <a:t>өткізу</a:t>
            </a:r>
            <a:r>
              <a:rPr lang="ru-RU" sz="2800" b="1" dirty="0">
                <a:solidFill>
                  <a:schemeClr val="bg1"/>
                </a:solidFill>
                <a:highlight>
                  <a:srgbClr val="000000"/>
                </a:highlight>
              </a:rPr>
              <a:t>: </a:t>
            </a:r>
            <a:r>
              <a:rPr lang="ru-RU" sz="2800" b="1" dirty="0" err="1">
                <a:solidFill>
                  <a:schemeClr val="bg1"/>
                </a:solidFill>
                <a:highlight>
                  <a:srgbClr val="000000"/>
                </a:highlight>
              </a:rPr>
              <a:t>үйлену</a:t>
            </a:r>
            <a:r>
              <a:rPr lang="ru-RU" sz="2800" b="1" dirty="0">
                <a:solidFill>
                  <a:schemeClr val="bg1"/>
                </a:solidFill>
                <a:highlight>
                  <a:srgbClr val="000000"/>
                </a:highlight>
              </a:rPr>
              <a:t> </a:t>
            </a:r>
            <a:r>
              <a:rPr lang="ru-RU" sz="2800" b="1" dirty="0" err="1">
                <a:solidFill>
                  <a:schemeClr val="bg1"/>
                </a:solidFill>
                <a:highlight>
                  <a:srgbClr val="000000"/>
                </a:highlight>
              </a:rPr>
              <a:t>тойы</a:t>
            </a:r>
            <a:r>
              <a:rPr lang="ru-RU" sz="2800" b="1" dirty="0">
                <a:solidFill>
                  <a:schemeClr val="bg1"/>
                </a:solidFill>
                <a:highlight>
                  <a:srgbClr val="000000"/>
                </a:highlight>
              </a:rPr>
              <a:t>, </a:t>
            </a:r>
            <a:r>
              <a:rPr lang="ru-RU" sz="2800" b="1" dirty="0" err="1">
                <a:solidFill>
                  <a:schemeClr val="bg1"/>
                </a:solidFill>
                <a:highlight>
                  <a:srgbClr val="000000"/>
                </a:highlight>
              </a:rPr>
              <a:t>туған</a:t>
            </a:r>
            <a:r>
              <a:rPr lang="ru-RU" sz="2800" b="1" dirty="0">
                <a:solidFill>
                  <a:schemeClr val="bg1"/>
                </a:solidFill>
                <a:highlight>
                  <a:srgbClr val="000000"/>
                </a:highlight>
              </a:rPr>
              <a:t> </a:t>
            </a:r>
            <a:r>
              <a:rPr lang="ru-RU" sz="2800" b="1" dirty="0" err="1">
                <a:solidFill>
                  <a:schemeClr val="bg1"/>
                </a:solidFill>
                <a:highlight>
                  <a:srgbClr val="000000"/>
                </a:highlight>
              </a:rPr>
              <a:t>күндері</a:t>
            </a:r>
            <a:r>
              <a:rPr lang="ru-RU" sz="2800" b="1" dirty="0">
                <a:solidFill>
                  <a:schemeClr val="bg1"/>
                </a:solidFill>
                <a:highlight>
                  <a:srgbClr val="000000"/>
                </a:highlight>
              </a:rPr>
              <a:t>, </a:t>
            </a:r>
            <a:r>
              <a:rPr lang="ru-RU" sz="2800" b="1" dirty="0" err="1">
                <a:solidFill>
                  <a:schemeClr val="bg1"/>
                </a:solidFill>
                <a:highlight>
                  <a:srgbClr val="000000"/>
                </a:highlight>
              </a:rPr>
              <a:t>мерейтойлар</a:t>
            </a:r>
            <a:r>
              <a:rPr lang="ru-RU" sz="2800" b="1" dirty="0">
                <a:solidFill>
                  <a:schemeClr val="bg1"/>
                </a:solidFill>
                <a:highlight>
                  <a:srgbClr val="000000"/>
                </a:highlight>
              </a:rPr>
              <a:t> </a:t>
            </a:r>
            <a:r>
              <a:rPr lang="ru-RU" sz="2800" b="1" dirty="0" err="1">
                <a:solidFill>
                  <a:schemeClr val="bg1"/>
                </a:solidFill>
                <a:highlight>
                  <a:srgbClr val="000000"/>
                </a:highlight>
              </a:rPr>
              <a:t>және</a:t>
            </a:r>
            <a:r>
              <a:rPr lang="ru-RU" sz="2800" b="1" dirty="0">
                <a:solidFill>
                  <a:schemeClr val="bg1"/>
                </a:solidFill>
                <a:highlight>
                  <a:srgbClr val="000000"/>
                </a:highlight>
              </a:rPr>
              <a:t> т. б.</a:t>
            </a:r>
          </a:p>
        </p:txBody>
      </p:sp>
    </p:spTree>
    <p:extLst>
      <p:ext uri="{BB962C8B-B14F-4D97-AF65-F5344CB8AC3E}">
        <p14:creationId xmlns:p14="http://schemas.microsoft.com/office/powerpoint/2010/main" xmlns="" val="2974567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DA857A3-5C06-48B3-9FCC-F7219D7DF43A}"/>
              </a:ext>
            </a:extLst>
          </p:cNvPr>
          <p:cNvSpPr>
            <a:spLocks noGrp="1"/>
          </p:cNvSpPr>
          <p:nvPr>
            <p:ph type="title"/>
          </p:nvPr>
        </p:nvSpPr>
        <p:spPr>
          <a:xfrm>
            <a:off x="1610923" y="0"/>
            <a:ext cx="9657471" cy="393895"/>
          </a:xfrm>
        </p:spPr>
        <p:txBody>
          <a:bodyPr>
            <a:normAutofit fontScale="90000"/>
          </a:bodyPr>
          <a:lstStyle/>
          <a:p>
            <a:pPr algn="ctr"/>
            <a:r>
              <a:rPr lang="en-US" sz="3600" b="1" dirty="0"/>
              <a:t>SWOT-</a:t>
            </a:r>
            <a:r>
              <a:rPr lang="kk-KZ" sz="3600" b="1" dirty="0"/>
              <a:t>талдау</a:t>
            </a:r>
            <a:r>
              <a:rPr lang="ru-RU" dirty="0"/>
              <a:t/>
            </a:r>
            <a:br>
              <a:rPr lang="ru-RU" dirty="0"/>
            </a:br>
            <a:endParaRPr lang="ru-RU" dirty="0"/>
          </a:p>
        </p:txBody>
      </p:sp>
      <p:graphicFrame>
        <p:nvGraphicFramePr>
          <p:cNvPr id="4" name="Объект 3">
            <a:extLst>
              <a:ext uri="{FF2B5EF4-FFF2-40B4-BE49-F238E27FC236}">
                <a16:creationId xmlns:a16="http://schemas.microsoft.com/office/drawing/2014/main" xmlns="" id="{097478C9-01FF-4261-A4FD-6A342EBE3DC1}"/>
              </a:ext>
            </a:extLst>
          </p:cNvPr>
          <p:cNvGraphicFramePr>
            <a:graphicFrameLocks noGrp="1"/>
          </p:cNvGraphicFramePr>
          <p:nvPr>
            <p:ph idx="1"/>
            <p:extLst>
              <p:ext uri="{D42A27DB-BD31-4B8C-83A1-F6EECF244321}">
                <p14:modId xmlns:p14="http://schemas.microsoft.com/office/powerpoint/2010/main" xmlns="" val="4221622217"/>
              </p:ext>
            </p:extLst>
          </p:nvPr>
        </p:nvGraphicFramePr>
        <p:xfrm>
          <a:off x="1610923" y="393895"/>
          <a:ext cx="9491005" cy="6857171"/>
        </p:xfrm>
        <a:graphic>
          <a:graphicData uri="http://schemas.openxmlformats.org/drawingml/2006/table">
            <a:tbl>
              <a:tblPr firstRow="1" firstCol="1" bandRow="1">
                <a:tableStyleId>{7DF18680-E054-41AD-8BC1-D1AEF772440D}</a:tableStyleId>
              </a:tblPr>
              <a:tblGrid>
                <a:gridCol w="4744995">
                  <a:extLst>
                    <a:ext uri="{9D8B030D-6E8A-4147-A177-3AD203B41FA5}">
                      <a16:colId xmlns:a16="http://schemas.microsoft.com/office/drawing/2014/main" xmlns="" val="2067530253"/>
                    </a:ext>
                  </a:extLst>
                </a:gridCol>
                <a:gridCol w="4746010">
                  <a:extLst>
                    <a:ext uri="{9D8B030D-6E8A-4147-A177-3AD203B41FA5}">
                      <a16:colId xmlns:a16="http://schemas.microsoft.com/office/drawing/2014/main" xmlns="" val="91189719"/>
                    </a:ext>
                  </a:extLst>
                </a:gridCol>
              </a:tblGrid>
              <a:tr h="235517">
                <a:tc>
                  <a:txBody>
                    <a:bodyPr/>
                    <a:lstStyle/>
                    <a:p>
                      <a:pPr>
                        <a:lnSpc>
                          <a:spcPct val="107000"/>
                        </a:lnSpc>
                        <a:spcAft>
                          <a:spcPts val="0"/>
                        </a:spcAft>
                      </a:pPr>
                      <a:r>
                        <a:rPr lang="kk-KZ" sz="1400" dirty="0">
                          <a:effectLst/>
                        </a:rPr>
                        <a:t>Күшті жақтары</a:t>
                      </a:r>
                      <a:endParaRPr lang="ru-RU" sz="1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tc>
                  <a:txBody>
                    <a:bodyPr/>
                    <a:lstStyle/>
                    <a:p>
                      <a:pPr>
                        <a:lnSpc>
                          <a:spcPct val="107000"/>
                        </a:lnSpc>
                        <a:spcAft>
                          <a:spcPts val="0"/>
                        </a:spcAft>
                      </a:pPr>
                      <a:r>
                        <a:rPr lang="kk-KZ" sz="1400" dirty="0">
                          <a:effectLst/>
                        </a:rPr>
                        <a:t>Әлсіз жақтары</a:t>
                      </a:r>
                      <a:endParaRPr lang="ru-RU" sz="1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extLst>
                  <a:ext uri="{0D108BD9-81ED-4DB2-BD59-A6C34878D82A}">
                    <a16:rowId xmlns:a16="http://schemas.microsoft.com/office/drawing/2014/main" xmlns="" val="1227800968"/>
                  </a:ext>
                </a:extLst>
              </a:tr>
              <a:tr h="2977448">
                <a:tc>
                  <a:txBody>
                    <a:bodyPr/>
                    <a:lstStyle/>
                    <a:p>
                      <a:pPr marL="342900" indent="-342900">
                        <a:lnSpc>
                          <a:spcPct val="107000"/>
                        </a:lnSpc>
                        <a:spcAft>
                          <a:spcPts val="0"/>
                        </a:spcAft>
                        <a:buFont typeface="+mj-lt"/>
                        <a:buAutoNum type="arabicPeriod"/>
                      </a:pPr>
                      <a:r>
                        <a:rPr lang="kk-KZ" sz="1600" dirty="0">
                          <a:effectLst/>
                        </a:rPr>
                        <a:t>Дизайны жағынан ерекшелігі</a:t>
                      </a:r>
                      <a:endParaRPr lang="ru-RU" sz="1200" dirty="0">
                        <a:effectLst/>
                      </a:endParaRPr>
                    </a:p>
                    <a:p>
                      <a:pPr marL="342900" indent="-342900">
                        <a:lnSpc>
                          <a:spcPct val="107000"/>
                        </a:lnSpc>
                        <a:spcAft>
                          <a:spcPts val="0"/>
                        </a:spcAft>
                        <a:buFont typeface="+mj-lt"/>
                        <a:buAutoNum type="arabicPeriod"/>
                      </a:pPr>
                      <a:r>
                        <a:rPr lang="kk-KZ" sz="1600" dirty="0">
                          <a:effectLst/>
                        </a:rPr>
                        <a:t>Өнімнің үлкен ассортименті</a:t>
                      </a:r>
                      <a:endParaRPr lang="ru-RU" sz="1200" dirty="0">
                        <a:effectLst/>
                      </a:endParaRPr>
                    </a:p>
                    <a:p>
                      <a:pPr marL="342900" indent="-342900">
                        <a:lnSpc>
                          <a:spcPct val="107000"/>
                        </a:lnSpc>
                        <a:spcAft>
                          <a:spcPts val="0"/>
                        </a:spcAft>
                        <a:buFont typeface="+mj-lt"/>
                        <a:buAutoNum type="arabicPeriod"/>
                      </a:pPr>
                      <a:r>
                        <a:rPr lang="kk-KZ" sz="1600" dirty="0">
                          <a:effectLst/>
                        </a:rPr>
                        <a:t>Өнімнің жоғары сапасы</a:t>
                      </a:r>
                      <a:endParaRPr lang="ru-RU" sz="1200" dirty="0">
                        <a:effectLst/>
                      </a:endParaRPr>
                    </a:p>
                    <a:p>
                      <a:pPr marL="342900" indent="-342900">
                        <a:lnSpc>
                          <a:spcPct val="107000"/>
                        </a:lnSpc>
                        <a:spcAft>
                          <a:spcPts val="0"/>
                        </a:spcAft>
                        <a:buFont typeface="+mj-lt"/>
                        <a:buAutoNum type="arabicPeriod"/>
                      </a:pPr>
                      <a:r>
                        <a:rPr lang="kk-KZ" sz="1600" dirty="0">
                          <a:effectLst/>
                        </a:rPr>
                        <a:t>Орналасуы</a:t>
                      </a:r>
                      <a:endParaRPr lang="ru-RU" sz="1200" dirty="0">
                        <a:effectLst/>
                      </a:endParaRPr>
                    </a:p>
                    <a:p>
                      <a:pPr marL="342900" indent="-342900">
                        <a:lnSpc>
                          <a:spcPct val="107000"/>
                        </a:lnSpc>
                        <a:spcAft>
                          <a:spcPts val="0"/>
                        </a:spcAft>
                        <a:buFont typeface="+mj-lt"/>
                        <a:buAutoNum type="arabicPeriod"/>
                      </a:pPr>
                      <a:r>
                        <a:rPr lang="kk-KZ" sz="1600" dirty="0">
                          <a:effectLst/>
                        </a:rPr>
                        <a:t>Баға мен өнім сапасы және олардың арақатынасы</a:t>
                      </a:r>
                      <a:endParaRPr lang="ru-RU" sz="1200" dirty="0">
                        <a:effectLst/>
                      </a:endParaRPr>
                    </a:p>
                    <a:p>
                      <a:pPr marL="342900" indent="-342900">
                        <a:lnSpc>
                          <a:spcPct val="107000"/>
                        </a:lnSpc>
                        <a:spcAft>
                          <a:spcPts val="0"/>
                        </a:spcAft>
                        <a:buFont typeface="+mj-lt"/>
                        <a:buAutoNum type="arabicPeriod"/>
                      </a:pPr>
                      <a:r>
                        <a:rPr lang="kk-KZ" sz="1600" dirty="0">
                          <a:effectLst/>
                        </a:rPr>
                        <a:t>Мейрамханада сыпайы және жағымды, мейрамхананың мәзірін жақсы білетін даяшылар жұмыс істейді.</a:t>
                      </a:r>
                    </a:p>
                    <a:p>
                      <a:pPr marL="342900" indent="-342900">
                        <a:lnSpc>
                          <a:spcPct val="107000"/>
                        </a:lnSpc>
                        <a:spcAft>
                          <a:spcPts val="0"/>
                        </a:spcAft>
                        <a:buFont typeface="+mj-lt"/>
                        <a:buAutoNum type="arabicPeriod"/>
                      </a:pPr>
                      <a:r>
                        <a:rPr lang="kk-KZ" sz="1600" dirty="0">
                          <a:effectLst/>
                        </a:rPr>
                        <a:t>Жақсы сервис</a:t>
                      </a:r>
                    </a:p>
                    <a:p>
                      <a:pPr marL="342900" indent="-342900">
                        <a:lnSpc>
                          <a:spcPct val="107000"/>
                        </a:lnSpc>
                        <a:spcAft>
                          <a:spcPts val="0"/>
                        </a:spcAft>
                        <a:buFont typeface="+mj-lt"/>
                        <a:buAutoNum type="arabicPeriod"/>
                      </a:pPr>
                      <a:r>
                        <a:rPr lang="kk-KZ" sz="1600" dirty="0">
                          <a:effectLst/>
                        </a:rPr>
                        <a:t>Әрбір заттың жеке-жеке заманауи стильмен таңдалуы</a:t>
                      </a:r>
                      <a:endParaRPr lang="ru-RU" sz="1200" dirty="0">
                        <a:effectLst/>
                      </a:endParaRPr>
                    </a:p>
                    <a:p>
                      <a:pPr>
                        <a:lnSpc>
                          <a:spcPct val="107000"/>
                        </a:lnSpc>
                        <a:spcAft>
                          <a:spcPts val="0"/>
                        </a:spcAft>
                      </a:pPr>
                      <a:r>
                        <a:rPr lang="kk-KZ" sz="1600" dirty="0">
                          <a:effectLst/>
                        </a:rPr>
                        <a:t> </a:t>
                      </a:r>
                      <a:endParaRPr lang="ru-RU" sz="1200" dirty="0">
                        <a:effectLst/>
                      </a:endParaRPr>
                    </a:p>
                    <a:p>
                      <a:pPr>
                        <a:lnSpc>
                          <a:spcPct val="107000"/>
                        </a:lnSpc>
                        <a:spcAft>
                          <a:spcPts val="0"/>
                        </a:spcAft>
                      </a:pPr>
                      <a:r>
                        <a:rPr lang="kk-KZ" sz="1600" dirty="0">
                          <a:effectLst/>
                        </a:rPr>
                        <a:t> </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tc>
                  <a:txBody>
                    <a:bodyPr/>
                    <a:lstStyle/>
                    <a:p>
                      <a:pPr marL="342900" indent="-342900">
                        <a:lnSpc>
                          <a:spcPct val="107000"/>
                        </a:lnSpc>
                        <a:spcAft>
                          <a:spcPts val="0"/>
                        </a:spcAft>
                        <a:buFont typeface="+mj-lt"/>
                        <a:buAutoNum type="arabicPeriod"/>
                      </a:pPr>
                      <a:r>
                        <a:rPr lang="kk-KZ" sz="1600" dirty="0">
                          <a:effectLst/>
                        </a:rPr>
                        <a:t>Тәжірибе немесе құзыреттіліктің жеткіліксіздігі</a:t>
                      </a:r>
                      <a:endParaRPr lang="ru-RU" sz="1200" dirty="0">
                        <a:effectLst/>
                      </a:endParaRPr>
                    </a:p>
                    <a:p>
                      <a:pPr marL="342900" indent="-342900">
                        <a:lnSpc>
                          <a:spcPct val="107000"/>
                        </a:lnSpc>
                        <a:spcAft>
                          <a:spcPts val="0"/>
                        </a:spcAft>
                        <a:buFont typeface="+mj-lt"/>
                        <a:buAutoNum type="arabicPeriod"/>
                      </a:pPr>
                      <a:r>
                        <a:rPr lang="kk-KZ" sz="1600" dirty="0">
                          <a:effectLst/>
                        </a:rPr>
                        <a:t>Клиенттердің тұтыну түрі өзгеруі</a:t>
                      </a:r>
                      <a:endParaRPr lang="ru-RU" sz="1200" dirty="0">
                        <a:effectLst/>
                      </a:endParaRPr>
                    </a:p>
                    <a:p>
                      <a:pPr marL="342900" indent="-342900">
                        <a:lnSpc>
                          <a:spcPct val="107000"/>
                        </a:lnSpc>
                        <a:spcAft>
                          <a:spcPts val="0"/>
                        </a:spcAft>
                        <a:buFont typeface="+mj-lt"/>
                        <a:buAutoNum type="arabicPeriod"/>
                      </a:pPr>
                      <a:r>
                        <a:rPr lang="kk-KZ" sz="1600">
                          <a:effectLst/>
                        </a:rPr>
                        <a:t>Меню </a:t>
                      </a:r>
                      <a:r>
                        <a:rPr lang="kk-KZ" sz="1600" dirty="0">
                          <a:effectLst/>
                        </a:rPr>
                        <a:t>пунктінің көп болуы</a:t>
                      </a:r>
                    </a:p>
                    <a:p>
                      <a:pPr marL="342900" indent="-342900">
                        <a:lnSpc>
                          <a:spcPct val="107000"/>
                        </a:lnSpc>
                        <a:spcAft>
                          <a:spcPts val="0"/>
                        </a:spcAft>
                        <a:buFont typeface="+mj-lt"/>
                        <a:buAutoNum type="arabicPeriod"/>
                      </a:pPr>
                      <a:r>
                        <a:rPr lang="kk-KZ" sz="1600" dirty="0">
                          <a:effectLst/>
                        </a:rPr>
                        <a:t>Тапсырысты шамалы уақыт күту</a:t>
                      </a:r>
                    </a:p>
                    <a:p>
                      <a:pPr marL="342900" indent="-342900">
                        <a:lnSpc>
                          <a:spcPct val="107000"/>
                        </a:lnSpc>
                        <a:spcAft>
                          <a:spcPts val="0"/>
                        </a:spcAft>
                        <a:buFont typeface="+mj-lt"/>
                        <a:buAutoNum type="arabicPeriod"/>
                      </a:pPr>
                      <a:r>
                        <a:rPr lang="kk-KZ" sz="1600" dirty="0">
                          <a:effectLst/>
                        </a:rPr>
                        <a:t>Счеттен артық ақша алынуы деген қорқыныш ойлары пайда болуы</a:t>
                      </a:r>
                      <a:endParaRPr lang="ru-RU" sz="1200" dirty="0">
                        <a:effectLst/>
                      </a:endParaRPr>
                    </a:p>
                    <a:p>
                      <a:pPr marL="0" indent="0">
                        <a:lnSpc>
                          <a:spcPct val="107000"/>
                        </a:lnSpc>
                        <a:spcAft>
                          <a:spcPts val="0"/>
                        </a:spcAft>
                        <a:buFont typeface="+mj-lt"/>
                        <a:buNone/>
                      </a:pP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extLst>
                  <a:ext uri="{0D108BD9-81ED-4DB2-BD59-A6C34878D82A}">
                    <a16:rowId xmlns:a16="http://schemas.microsoft.com/office/drawing/2014/main" xmlns="" val="3080653120"/>
                  </a:ext>
                </a:extLst>
              </a:tr>
              <a:tr h="219586">
                <a:tc>
                  <a:txBody>
                    <a:bodyPr/>
                    <a:lstStyle/>
                    <a:p>
                      <a:pPr>
                        <a:lnSpc>
                          <a:spcPct val="107000"/>
                        </a:lnSpc>
                        <a:spcAft>
                          <a:spcPts val="0"/>
                        </a:spcAft>
                      </a:pPr>
                      <a:r>
                        <a:rPr lang="kk-KZ" sz="1600">
                          <a:effectLst/>
                        </a:rPr>
                        <a:t>Мүмкіндіктері</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tc>
                  <a:txBody>
                    <a:bodyPr/>
                    <a:lstStyle/>
                    <a:p>
                      <a:pPr>
                        <a:lnSpc>
                          <a:spcPct val="107000"/>
                        </a:lnSpc>
                        <a:spcAft>
                          <a:spcPts val="0"/>
                        </a:spcAft>
                      </a:pPr>
                      <a:r>
                        <a:rPr lang="kk-KZ" sz="1600">
                          <a:effectLst/>
                        </a:rPr>
                        <a:t>Қауіптері</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extLst>
                  <a:ext uri="{0D108BD9-81ED-4DB2-BD59-A6C34878D82A}">
                    <a16:rowId xmlns:a16="http://schemas.microsoft.com/office/drawing/2014/main" xmlns="" val="902354689"/>
                  </a:ext>
                </a:extLst>
              </a:tr>
              <a:tr h="2405551">
                <a:tc>
                  <a:txBody>
                    <a:bodyPr/>
                    <a:lstStyle/>
                    <a:p>
                      <a:pPr marL="342900" indent="-342900">
                        <a:lnSpc>
                          <a:spcPct val="107000"/>
                        </a:lnSpc>
                        <a:spcAft>
                          <a:spcPts val="0"/>
                        </a:spcAft>
                        <a:buFont typeface="+mj-lt"/>
                        <a:buAutoNum type="arabicPeriod"/>
                      </a:pPr>
                      <a:r>
                        <a:rPr lang="kk-KZ" sz="1600" dirty="0">
                          <a:effectLst/>
                        </a:rPr>
                        <a:t>Қазіргі заманғы технологияларды енгізу (мобильді қосымшалар, сымсыз зарядтау т.б.)</a:t>
                      </a:r>
                      <a:endParaRPr lang="ru-RU" sz="1200" dirty="0">
                        <a:effectLst/>
                      </a:endParaRPr>
                    </a:p>
                    <a:p>
                      <a:pPr marL="342900" indent="-342900">
                        <a:lnSpc>
                          <a:spcPct val="107000"/>
                        </a:lnSpc>
                        <a:spcAft>
                          <a:spcPts val="0"/>
                        </a:spcAft>
                        <a:buFont typeface="+mj-lt"/>
                        <a:buAutoNum type="arabicPeriod"/>
                      </a:pPr>
                      <a:r>
                        <a:rPr lang="kk-KZ" sz="1600" dirty="0">
                          <a:effectLst/>
                        </a:rPr>
                        <a:t>Жаңа клиенттерді қызықтыру (акциялар, ойын т.б.)</a:t>
                      </a:r>
                      <a:endParaRPr lang="ru-RU" sz="1200" dirty="0">
                        <a:effectLst/>
                      </a:endParaRPr>
                    </a:p>
                    <a:p>
                      <a:pPr marL="342900" indent="-342900">
                        <a:lnSpc>
                          <a:spcPct val="107000"/>
                        </a:lnSpc>
                        <a:spcAft>
                          <a:spcPts val="0"/>
                        </a:spcAft>
                        <a:buFont typeface="+mj-lt"/>
                        <a:buAutoNum type="arabicPeriod"/>
                      </a:pPr>
                      <a:r>
                        <a:rPr lang="kk-KZ" sz="1600" dirty="0">
                          <a:effectLst/>
                        </a:rPr>
                        <a:t>Мейрамханадағы көптеген клиенттерді тарту үшін мейрамхана мәзірін кеңейтуге болады.</a:t>
                      </a:r>
                      <a:endParaRPr lang="ru-RU" sz="1200" dirty="0">
                        <a:effectLst/>
                      </a:endParaRPr>
                    </a:p>
                    <a:p>
                      <a:pPr marL="342900" indent="-342900">
                        <a:lnSpc>
                          <a:spcPct val="107000"/>
                        </a:lnSpc>
                        <a:spcAft>
                          <a:spcPts val="0"/>
                        </a:spcAft>
                        <a:buFont typeface="+mj-lt"/>
                        <a:buAutoNum type="arabicPeriod"/>
                      </a:pPr>
                      <a:r>
                        <a:rPr lang="kk-KZ" sz="1600" dirty="0">
                          <a:effectLst/>
                        </a:rPr>
                        <a:t> Клиенттерді  бірқалыпты осы жерге келетіндейге тырысу</a:t>
                      </a:r>
                    </a:p>
                    <a:p>
                      <a:pPr marL="342900" indent="-342900">
                        <a:lnSpc>
                          <a:spcPct val="107000"/>
                        </a:lnSpc>
                        <a:spcAft>
                          <a:spcPts val="0"/>
                        </a:spcAft>
                        <a:buFont typeface="+mj-lt"/>
                        <a:buAutoNum type="arabicPeriod"/>
                      </a:pPr>
                      <a:r>
                        <a:rPr lang="kk-KZ" sz="1600" dirty="0">
                          <a:effectLst/>
                        </a:rPr>
                        <a:t>Штрихкод</a:t>
                      </a:r>
                    </a:p>
                    <a:p>
                      <a:pPr marL="342900" indent="-342900">
                        <a:lnSpc>
                          <a:spcPct val="107000"/>
                        </a:lnSpc>
                        <a:spcAft>
                          <a:spcPts val="0"/>
                        </a:spcAft>
                        <a:buFont typeface="+mj-lt"/>
                        <a:buAutoNum type="arabicPeriod"/>
                      </a:pPr>
                      <a:endParaRPr lang="ru-RU" sz="1200" dirty="0">
                        <a:effectLst/>
                      </a:endParaRPr>
                    </a:p>
                    <a:p>
                      <a:pPr marL="342900" indent="-342900">
                        <a:lnSpc>
                          <a:spcPct val="107000"/>
                        </a:lnSpc>
                        <a:spcAft>
                          <a:spcPts val="0"/>
                        </a:spcAft>
                        <a:buFont typeface="+mj-lt"/>
                        <a:buAutoNum type="arabicPeriod"/>
                      </a:pP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tc>
                  <a:txBody>
                    <a:bodyPr/>
                    <a:lstStyle/>
                    <a:p>
                      <a:pPr marL="342900" indent="-342900">
                        <a:lnSpc>
                          <a:spcPct val="107000"/>
                        </a:lnSpc>
                        <a:spcAft>
                          <a:spcPts val="0"/>
                        </a:spcAft>
                        <a:buFont typeface="+mj-lt"/>
                        <a:buAutoNum type="arabicPeriod"/>
                      </a:pPr>
                      <a:r>
                        <a:rPr lang="kk-KZ" sz="1600" dirty="0">
                          <a:effectLst/>
                        </a:rPr>
                        <a:t>Өнімдерге бағаның өсуі</a:t>
                      </a:r>
                      <a:endParaRPr lang="ru-RU" sz="1200" dirty="0">
                        <a:effectLst/>
                      </a:endParaRPr>
                    </a:p>
                    <a:p>
                      <a:pPr marL="342900" indent="-342900">
                        <a:lnSpc>
                          <a:spcPct val="107000"/>
                        </a:lnSpc>
                        <a:spcAft>
                          <a:spcPts val="0"/>
                        </a:spcAft>
                        <a:buFont typeface="+mj-lt"/>
                        <a:buAutoNum type="arabicPeriod"/>
                      </a:pPr>
                      <a:r>
                        <a:rPr lang="kk-KZ" sz="1600" dirty="0">
                          <a:effectLst/>
                        </a:rPr>
                        <a:t>Бәсекелестіктің өсуі</a:t>
                      </a:r>
                      <a:endParaRPr lang="ru-RU" sz="1200" dirty="0">
                        <a:effectLst/>
                      </a:endParaRPr>
                    </a:p>
                    <a:p>
                      <a:pPr marL="342900" indent="-342900">
                        <a:lnSpc>
                          <a:spcPct val="107000"/>
                        </a:lnSpc>
                        <a:spcAft>
                          <a:spcPts val="0"/>
                        </a:spcAft>
                        <a:buFont typeface="+mj-lt"/>
                        <a:buAutoNum type="arabicPeriod"/>
                      </a:pPr>
                      <a:r>
                        <a:rPr lang="kk-KZ" sz="1600" dirty="0">
                          <a:effectLst/>
                        </a:rPr>
                        <a:t>Инфляция</a:t>
                      </a:r>
                      <a:endParaRPr lang="ru-RU" sz="1200" dirty="0">
                        <a:effectLst/>
                      </a:endParaRPr>
                    </a:p>
                    <a:p>
                      <a:pPr marL="342900" indent="-342900">
                        <a:lnSpc>
                          <a:spcPct val="107000"/>
                        </a:lnSpc>
                        <a:spcAft>
                          <a:spcPts val="0"/>
                        </a:spcAft>
                        <a:buFont typeface="+mj-lt"/>
                        <a:buAutoNum type="arabicPeriod"/>
                      </a:pPr>
                      <a:r>
                        <a:rPr lang="kk-KZ" sz="1600" dirty="0">
                          <a:effectLst/>
                        </a:rPr>
                        <a:t>Әлсіз маркетинг</a:t>
                      </a:r>
                      <a:endParaRPr lang="ru-RU" sz="1200" dirty="0">
                        <a:effectLst/>
                      </a:endParaRPr>
                    </a:p>
                    <a:p>
                      <a:pPr marL="342900" indent="-342900">
                        <a:lnSpc>
                          <a:spcPct val="107000"/>
                        </a:lnSpc>
                        <a:spcAft>
                          <a:spcPts val="0"/>
                        </a:spcAft>
                        <a:buFont typeface="+mj-lt"/>
                        <a:buAutoNum type="arabicPeriod"/>
                      </a:pP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45361" marR="45361" marT="0" marB="0"/>
                </a:tc>
                <a:extLst>
                  <a:ext uri="{0D108BD9-81ED-4DB2-BD59-A6C34878D82A}">
                    <a16:rowId xmlns:a16="http://schemas.microsoft.com/office/drawing/2014/main" xmlns="" val="3180338758"/>
                  </a:ext>
                </a:extLst>
              </a:tr>
            </a:tbl>
          </a:graphicData>
        </a:graphic>
      </p:graphicFrame>
    </p:spTree>
    <p:extLst>
      <p:ext uri="{BB962C8B-B14F-4D97-AF65-F5344CB8AC3E}">
        <p14:creationId xmlns:p14="http://schemas.microsoft.com/office/powerpoint/2010/main" xmlns="" val="327703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9" name="Объект 8">
            <a:extLst>
              <a:ext uri="{FF2B5EF4-FFF2-40B4-BE49-F238E27FC236}">
                <a16:creationId xmlns:a16="http://schemas.microsoft.com/office/drawing/2014/main" xmlns="" id="{94B5E74D-9930-4395-87DD-AD2D650AF2F8}"/>
              </a:ext>
            </a:extLst>
          </p:cNvPr>
          <p:cNvGraphicFramePr>
            <a:graphicFrameLocks noGrp="1"/>
          </p:cNvGraphicFramePr>
          <p:nvPr>
            <p:ph idx="1"/>
            <p:extLst>
              <p:ext uri="{D42A27DB-BD31-4B8C-83A1-F6EECF244321}">
                <p14:modId xmlns:p14="http://schemas.microsoft.com/office/powerpoint/2010/main" xmlns="" val="287806156"/>
              </p:ext>
            </p:extLst>
          </p:nvPr>
        </p:nvGraphicFramePr>
        <p:xfrm>
          <a:off x="1053959" y="958390"/>
          <a:ext cx="9947869" cy="50360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914729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87D9739-32F6-4E84-9E9B-44E818D8EEA6}"/>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xmlns="" id="{A9B671F5-2C50-4C14-B9AD-FA89738724BC}"/>
              </a:ext>
            </a:extLst>
          </p:cNvPr>
          <p:cNvSpPr>
            <a:spLocks noGrp="1"/>
          </p:cNvSpPr>
          <p:nvPr>
            <p:ph idx="1"/>
          </p:nvPr>
        </p:nvSpPr>
        <p:spPr/>
        <p:txBody>
          <a:bodyPr/>
          <a:lstStyle/>
          <a:p>
            <a:endParaRPr lang="ru-RU"/>
          </a:p>
        </p:txBody>
      </p:sp>
      <p:pic>
        <p:nvPicPr>
          <p:cNvPr id="5122" name="Picture 2" descr="http://thinkandrich.ru/upload/content/58777ce42b927.jpg">
            <a:extLst>
              <a:ext uri="{FF2B5EF4-FFF2-40B4-BE49-F238E27FC236}">
                <a16:creationId xmlns:a16="http://schemas.microsoft.com/office/drawing/2014/main" xmlns="" id="{E1DB9A3B-4B6E-4BED-A484-E5EA291DA08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5642" y="0"/>
            <a:ext cx="10534357" cy="67588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4497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224F865-3CF2-4A55-AD65-A5B1BCEC6844}"/>
              </a:ext>
            </a:extLst>
          </p:cNvPr>
          <p:cNvSpPr>
            <a:spLocks noGrp="1"/>
          </p:cNvSpPr>
          <p:nvPr>
            <p:ph type="title"/>
          </p:nvPr>
        </p:nvSpPr>
        <p:spPr/>
        <p:txBody>
          <a:bodyPr>
            <a:normAutofit/>
          </a:bodyPr>
          <a:lstStyle/>
          <a:p>
            <a:pPr algn="ctr"/>
            <a:r>
              <a:rPr lang="kk-KZ" sz="4400" dirty="0">
                <a:latin typeface="Arial" panose="020B0604020202020204" pitchFamily="34" charset="0"/>
                <a:cs typeface="Arial" panose="020B0604020202020204" pitchFamily="34" charset="0"/>
              </a:rPr>
              <a:t>Тұтынушыларға байланысты</a:t>
            </a:r>
            <a:endParaRPr lang="ru-RU" sz="4400" dirty="0">
              <a:latin typeface="Arial" panose="020B0604020202020204" pitchFamily="34" charset="0"/>
              <a:cs typeface="Arial" panose="020B0604020202020204" pitchFamily="34" charset="0"/>
            </a:endParaRPr>
          </a:p>
        </p:txBody>
      </p:sp>
      <p:graphicFrame>
        <p:nvGraphicFramePr>
          <p:cNvPr id="7" name="Объект 6">
            <a:extLst>
              <a:ext uri="{FF2B5EF4-FFF2-40B4-BE49-F238E27FC236}">
                <a16:creationId xmlns:a16="http://schemas.microsoft.com/office/drawing/2014/main" xmlns="" id="{A5172436-F115-4E87-8F26-CF8DEC989BF7}"/>
              </a:ext>
            </a:extLst>
          </p:cNvPr>
          <p:cNvGraphicFramePr>
            <a:graphicFrameLocks noGrp="1"/>
          </p:cNvGraphicFramePr>
          <p:nvPr>
            <p:ph idx="1"/>
            <p:extLst>
              <p:ext uri="{D42A27DB-BD31-4B8C-83A1-F6EECF244321}">
                <p14:modId xmlns:p14="http://schemas.microsoft.com/office/powerpoint/2010/main" xmlns="" val="2273696658"/>
              </p:ext>
            </p:extLst>
          </p:nvPr>
        </p:nvGraphicFramePr>
        <p:xfrm>
          <a:off x="94343" y="1474370"/>
          <a:ext cx="12037346" cy="46457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340260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6775A1FB-AC28-4FEA-B4DF-51F7F87DDD3F}"/>
              </a:ext>
            </a:extLst>
          </p:cNvPr>
          <p:cNvPicPr>
            <a:picLocks noChangeAspect="1"/>
          </p:cNvPicPr>
          <p:nvPr/>
        </p:nvPicPr>
        <p:blipFill>
          <a:blip r:embed="rId2"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xmlns="" val="1438495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34BDBAC-1163-44E3-A94D-A395D2AAD304}"/>
              </a:ext>
            </a:extLst>
          </p:cNvPr>
          <p:cNvSpPr>
            <a:spLocks noGrp="1"/>
          </p:cNvSpPr>
          <p:nvPr>
            <p:ph type="title"/>
          </p:nvPr>
        </p:nvSpPr>
        <p:spPr>
          <a:xfrm>
            <a:off x="1006839" y="0"/>
            <a:ext cx="10178322" cy="1492132"/>
          </a:xfrm>
        </p:spPr>
        <p:txBody>
          <a:bodyPr>
            <a:normAutofit/>
          </a:bodyPr>
          <a:lstStyle/>
          <a:p>
            <a:pPr algn="ctr"/>
            <a:r>
              <a:rPr lang="ru-RU" sz="3200" dirty="0" err="1">
                <a:latin typeface="Arial" panose="020B0604020202020204" pitchFamily="34" charset="0"/>
                <a:cs typeface="Arial" panose="020B0604020202020204" pitchFamily="34" charset="0"/>
              </a:rPr>
              <a:t>Маркетингт</a:t>
            </a:r>
            <a:r>
              <a:rPr lang="kk-KZ" sz="3200" dirty="0">
                <a:latin typeface="Arial" panose="020B0604020202020204" pitchFamily="34" charset="0"/>
                <a:cs typeface="Arial" panose="020B0604020202020204" pitchFamily="34" charset="0"/>
              </a:rPr>
              <a:t>ік жоспар</a:t>
            </a:r>
            <a:endParaRPr lang="ru-RU" sz="3200" dirty="0">
              <a:latin typeface="Arial" panose="020B0604020202020204" pitchFamily="34" charset="0"/>
              <a:cs typeface="Arial" panose="020B0604020202020204" pitchFamily="34" charset="0"/>
            </a:endParaRPr>
          </a:p>
        </p:txBody>
      </p:sp>
      <p:graphicFrame>
        <p:nvGraphicFramePr>
          <p:cNvPr id="3" name="Таблица 2">
            <a:extLst>
              <a:ext uri="{FF2B5EF4-FFF2-40B4-BE49-F238E27FC236}">
                <a16:creationId xmlns:a16="http://schemas.microsoft.com/office/drawing/2014/main" xmlns="" id="{6C06DF46-BBF4-4810-BC4F-E8DEA1BC073C}"/>
              </a:ext>
            </a:extLst>
          </p:cNvPr>
          <p:cNvGraphicFramePr>
            <a:graphicFrameLocks noGrp="1"/>
          </p:cNvGraphicFramePr>
          <p:nvPr>
            <p:extLst>
              <p:ext uri="{D42A27DB-BD31-4B8C-83A1-F6EECF244321}">
                <p14:modId xmlns:p14="http://schemas.microsoft.com/office/powerpoint/2010/main" xmlns="" val="777909467"/>
              </p:ext>
            </p:extLst>
          </p:nvPr>
        </p:nvGraphicFramePr>
        <p:xfrm>
          <a:off x="506438" y="478302"/>
          <a:ext cx="11268219" cy="6401555"/>
        </p:xfrm>
        <a:graphic>
          <a:graphicData uri="http://schemas.openxmlformats.org/drawingml/2006/table">
            <a:tbl>
              <a:tblPr firstRow="1" firstCol="1" bandRow="1">
                <a:tableStyleId>{F5AB1C69-6EDB-4FF4-983F-18BD219EF322}</a:tableStyleId>
              </a:tblPr>
              <a:tblGrid>
                <a:gridCol w="1532576">
                  <a:extLst>
                    <a:ext uri="{9D8B030D-6E8A-4147-A177-3AD203B41FA5}">
                      <a16:colId xmlns:a16="http://schemas.microsoft.com/office/drawing/2014/main" xmlns="" val="2893696493"/>
                    </a:ext>
                  </a:extLst>
                </a:gridCol>
                <a:gridCol w="1496400">
                  <a:extLst>
                    <a:ext uri="{9D8B030D-6E8A-4147-A177-3AD203B41FA5}">
                      <a16:colId xmlns:a16="http://schemas.microsoft.com/office/drawing/2014/main" xmlns="" val="2702965741"/>
                    </a:ext>
                  </a:extLst>
                </a:gridCol>
                <a:gridCol w="2278968">
                  <a:extLst>
                    <a:ext uri="{9D8B030D-6E8A-4147-A177-3AD203B41FA5}">
                      <a16:colId xmlns:a16="http://schemas.microsoft.com/office/drawing/2014/main" xmlns="" val="1950927883"/>
                    </a:ext>
                  </a:extLst>
                </a:gridCol>
                <a:gridCol w="1796643">
                  <a:extLst>
                    <a:ext uri="{9D8B030D-6E8A-4147-A177-3AD203B41FA5}">
                      <a16:colId xmlns:a16="http://schemas.microsoft.com/office/drawing/2014/main" xmlns="" val="772851796"/>
                    </a:ext>
                  </a:extLst>
                </a:gridCol>
                <a:gridCol w="1144304">
                  <a:extLst>
                    <a:ext uri="{9D8B030D-6E8A-4147-A177-3AD203B41FA5}">
                      <a16:colId xmlns:a16="http://schemas.microsoft.com/office/drawing/2014/main" xmlns="" val="137092517"/>
                    </a:ext>
                  </a:extLst>
                </a:gridCol>
                <a:gridCol w="1286590">
                  <a:extLst>
                    <a:ext uri="{9D8B030D-6E8A-4147-A177-3AD203B41FA5}">
                      <a16:colId xmlns:a16="http://schemas.microsoft.com/office/drawing/2014/main" xmlns="" val="3864084267"/>
                    </a:ext>
                  </a:extLst>
                </a:gridCol>
                <a:gridCol w="1732738">
                  <a:extLst>
                    <a:ext uri="{9D8B030D-6E8A-4147-A177-3AD203B41FA5}">
                      <a16:colId xmlns:a16="http://schemas.microsoft.com/office/drawing/2014/main" xmlns="" val="1012676130"/>
                    </a:ext>
                  </a:extLst>
                </a:gridCol>
              </a:tblGrid>
              <a:tr h="229270">
                <a:tc>
                  <a:txBody>
                    <a:bodyPr/>
                    <a:lstStyle/>
                    <a:p>
                      <a:pPr>
                        <a:lnSpc>
                          <a:spcPct val="107000"/>
                        </a:lnSpc>
                        <a:spcAft>
                          <a:spcPts val="0"/>
                        </a:spcAft>
                      </a:pPr>
                      <a:r>
                        <a:rPr lang="kk-KZ" sz="1400">
                          <a:effectLst/>
                        </a:rPr>
                        <a:t> </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Не?</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Не үшін?</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Қашан?</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Қалай?</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Қанша?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ru-RU" sz="1200" dirty="0" err="1">
                          <a:effectLst/>
                          <a:latin typeface="Calibri" panose="020F0502020204030204" pitchFamily="34" charset="0"/>
                          <a:ea typeface="Yu Mincho" panose="02020400000000000000" pitchFamily="18" charset="-128"/>
                          <a:cs typeface="Times New Roman" panose="02020603050405020304" pitchFamily="18" charset="0"/>
                        </a:rPr>
                        <a:t>Ерекшел</a:t>
                      </a:r>
                      <a:r>
                        <a:rPr lang="kk-KZ" sz="1200" dirty="0">
                          <a:effectLst/>
                          <a:latin typeface="Calibri" panose="020F0502020204030204" pitchFamily="34" charset="0"/>
                          <a:ea typeface="Yu Mincho" panose="02020400000000000000" pitchFamily="18" charset="-128"/>
                          <a:cs typeface="Times New Roman" panose="02020603050405020304" pitchFamily="18" charset="0"/>
                        </a:rPr>
                        <a:t>ігі</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a16="http://schemas.microsoft.com/office/drawing/2014/main" xmlns="" val="2055408822"/>
                  </a:ext>
                </a:extLst>
              </a:tr>
              <a:tr h="1200156">
                <a:tc>
                  <a:txBody>
                    <a:bodyPr/>
                    <a:lstStyle/>
                    <a:p>
                      <a:pPr>
                        <a:lnSpc>
                          <a:spcPct val="107000"/>
                        </a:lnSpc>
                        <a:spcAft>
                          <a:spcPts val="0"/>
                        </a:spcAft>
                      </a:pPr>
                      <a:r>
                        <a:rPr lang="kk-KZ" sz="1400">
                          <a:effectLst/>
                        </a:rPr>
                        <a:t>Өнім</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толыққанды таңғы ас пен түскі және кешкі ас</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клиенттерді қанағаттандыру, тұтынушылардың сұранысына байланысты</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ресторанның ашылу салтанатында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Дәмді әрі ерекше тағамдар</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a16="http://schemas.microsoft.com/office/drawing/2014/main" xmlns="" val="149308533"/>
                  </a:ext>
                </a:extLst>
              </a:tr>
              <a:tr h="1442329">
                <a:tc>
                  <a:txBody>
                    <a:bodyPr/>
                    <a:lstStyle/>
                    <a:p>
                      <a:pPr>
                        <a:lnSpc>
                          <a:spcPct val="107000"/>
                        </a:lnSpc>
                        <a:spcAft>
                          <a:spcPts val="0"/>
                        </a:spcAft>
                      </a:pPr>
                      <a:r>
                        <a:rPr lang="kk-KZ" sz="1400" dirty="0">
                          <a:effectLst/>
                        </a:rPr>
                        <a:t>Баға</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орташа чек 3000-5000тг 1 адамға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барлық адамдарға қолжетімді баға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Күніне шамамен 50-60 адамға қызмет көрсету мақсат</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-Қолжетімді баға</a:t>
                      </a:r>
                    </a:p>
                    <a:p>
                      <a:pPr>
                        <a:lnSpc>
                          <a:spcPct val="107000"/>
                        </a:lnSpc>
                        <a:spcAft>
                          <a:spcPts val="0"/>
                        </a:spcAft>
                      </a:pPr>
                      <a:r>
                        <a:rPr lang="kk-KZ" sz="1400" dirty="0">
                          <a:effectLst/>
                          <a:latin typeface="Calibri" panose="020F0502020204030204" pitchFamily="34" charset="0"/>
                          <a:ea typeface="Yu Mincho" panose="02020400000000000000" pitchFamily="18" charset="-128"/>
                          <a:cs typeface="Times New Roman" panose="02020603050405020304" pitchFamily="18" charset="0"/>
                        </a:rPr>
                        <a:t>3000-5000тг аралығы</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a16="http://schemas.microsoft.com/office/drawing/2014/main" xmlns="" val="984794623"/>
                  </a:ext>
                </a:extLst>
              </a:tr>
              <a:tr h="715808">
                <a:tc>
                  <a:txBody>
                    <a:bodyPr/>
                    <a:lstStyle/>
                    <a:p>
                      <a:pPr>
                        <a:lnSpc>
                          <a:spcPct val="107000"/>
                        </a:lnSpc>
                        <a:spcAft>
                          <a:spcPts val="0"/>
                        </a:spcAft>
                      </a:pPr>
                      <a:r>
                        <a:rPr lang="kk-KZ" sz="1400">
                          <a:effectLst/>
                        </a:rPr>
                        <a:t>Орын</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Қазақстан көшесі</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Неғұрлым адам көп жерлер, көлік тұрағына орын бар</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rPr>
                        <a:t>-</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latin typeface="Calibri" panose="020F0502020204030204" pitchFamily="34" charset="0"/>
                          <a:ea typeface="Yu Mincho" panose="02020400000000000000" pitchFamily="18" charset="-128"/>
                          <a:cs typeface="Times New Roman" panose="02020603050405020304" pitchFamily="18" charset="0"/>
                        </a:rPr>
                        <a:t>Ертегі әлеміне тап боласың</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a16="http://schemas.microsoft.com/office/drawing/2014/main" xmlns="" val="3370731075"/>
                  </a:ext>
                </a:extLst>
              </a:tr>
              <a:tr h="1442329">
                <a:tc>
                  <a:txBody>
                    <a:bodyPr/>
                    <a:lstStyle/>
                    <a:p>
                      <a:pPr>
                        <a:lnSpc>
                          <a:spcPct val="107000"/>
                        </a:lnSpc>
                        <a:spcAft>
                          <a:spcPts val="0"/>
                        </a:spcAft>
                      </a:pPr>
                      <a:r>
                        <a:rPr lang="kk-KZ" sz="1400">
                          <a:effectLst/>
                        </a:rPr>
                        <a:t>Жарнама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Мейрамхананы жарнамалау</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Халықтың назарына тематикалық мейрамхананы таныстыру</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Барлық жоспарлар орындалып, ең ақырға жолда жарнамалау</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Қалалық теледидар немесе әлеуметтік желі арқыла</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a:effectLst/>
                        </a:rPr>
                        <a:t>-</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400" dirty="0">
                          <a:effectLst/>
                          <a:latin typeface="Calibri" panose="020F0502020204030204" pitchFamily="34" charset="0"/>
                          <a:ea typeface="Yu Mincho" panose="02020400000000000000" pitchFamily="18" charset="-128"/>
                          <a:cs typeface="Times New Roman" panose="02020603050405020304" pitchFamily="18" charset="0"/>
                        </a:rPr>
                        <a:t>Штрихкод бұл жаңа заманға бетбұрыс., уақытты үнемдеудің жаңа тәсілі </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a16="http://schemas.microsoft.com/office/drawing/2014/main" xmlns="" val="565612568"/>
                  </a:ext>
                </a:extLst>
              </a:tr>
              <a:tr h="1371663">
                <a:tc>
                  <a:txBody>
                    <a:bodyPr/>
                    <a:lstStyle/>
                    <a:p>
                      <a:pPr>
                        <a:lnSpc>
                          <a:spcPct val="107000"/>
                        </a:lnSpc>
                        <a:spcAft>
                          <a:spcPts val="0"/>
                        </a:spcAft>
                      </a:pPr>
                      <a:r>
                        <a:rPr lang="kk-KZ" sz="1600">
                          <a:effectLst/>
                        </a:rPr>
                        <a:t>Бәсекелестер</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ru-RU" sz="1600">
                          <a:effectLst/>
                        </a:rPr>
                        <a:t>«Квартира 29»</a:t>
                      </a:r>
                      <a:endParaRPr lang="ru-RU" sz="1200">
                        <a:effectLst/>
                      </a:endParaRPr>
                    </a:p>
                    <a:p>
                      <a:pPr>
                        <a:lnSpc>
                          <a:spcPct val="107000"/>
                        </a:lnSpc>
                        <a:spcAft>
                          <a:spcPts val="0"/>
                        </a:spcAft>
                      </a:pPr>
                      <a:r>
                        <a:rPr lang="ru-RU" sz="1600">
                          <a:effectLst/>
                        </a:rPr>
                        <a:t>«Серебро»</a:t>
                      </a:r>
                      <a:endParaRPr lang="ru-RU" sz="1200">
                        <a:effectLst/>
                      </a:endParaRPr>
                    </a:p>
                    <a:p>
                      <a:pPr>
                        <a:lnSpc>
                          <a:spcPct val="107000"/>
                        </a:lnSpc>
                        <a:spcAft>
                          <a:spcPts val="0"/>
                        </a:spcAft>
                      </a:pPr>
                      <a:r>
                        <a:rPr lang="ru-RU" sz="1600">
                          <a:effectLst/>
                        </a:rPr>
                        <a:t>«</a:t>
                      </a:r>
                      <a:r>
                        <a:rPr lang="en-US" sz="1600">
                          <a:effectLst/>
                        </a:rPr>
                        <a:t>Royal B</a:t>
                      </a:r>
                      <a:r>
                        <a:rPr lang="ru-RU" sz="1600">
                          <a:effectLst/>
                        </a:rPr>
                        <a:t>»</a:t>
                      </a:r>
                      <a:endParaRPr lang="ru-RU" sz="1200">
                        <a:effectLst/>
                      </a:endParaRPr>
                    </a:p>
                    <a:p>
                      <a:pPr>
                        <a:lnSpc>
                          <a:spcPct val="107000"/>
                        </a:lnSpc>
                        <a:spcAft>
                          <a:spcPts val="0"/>
                        </a:spcAft>
                      </a:pPr>
                      <a:r>
                        <a:rPr lang="ru-RU" sz="1600">
                          <a:effectLst/>
                        </a:rPr>
                        <a:t>«Мейман»</a:t>
                      </a:r>
                      <a:endParaRPr lang="ru-RU" sz="120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Олар да өз дизайны және менюімен ерекшеленеді</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 -</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tc>
                  <a:txBody>
                    <a:bodyPr/>
                    <a:lstStyle/>
                    <a:p>
                      <a:pPr>
                        <a:lnSpc>
                          <a:spcPct val="107000"/>
                        </a:lnSpc>
                        <a:spcAft>
                          <a:spcPts val="0"/>
                        </a:spcAft>
                      </a:pPr>
                      <a:r>
                        <a:rPr lang="kk-KZ" sz="1600" dirty="0">
                          <a:effectLst/>
                        </a:rPr>
                        <a:t>-</a:t>
                      </a:r>
                      <a:endParaRPr lang="ru-RU" sz="1200" dirty="0">
                        <a:effectLst/>
                        <a:latin typeface="Calibri" panose="020F0502020204030204" pitchFamily="34" charset="0"/>
                        <a:ea typeface="Yu Mincho" panose="02020400000000000000" pitchFamily="18" charset="-128"/>
                        <a:cs typeface="Times New Roman" panose="02020603050405020304" pitchFamily="18" charset="0"/>
                      </a:endParaRPr>
                    </a:p>
                  </a:txBody>
                  <a:tcPr marL="33118" marR="33118" marT="0" marB="0"/>
                </a:tc>
                <a:extLst>
                  <a:ext uri="{0D108BD9-81ED-4DB2-BD59-A6C34878D82A}">
                    <a16:rowId xmlns:a16="http://schemas.microsoft.com/office/drawing/2014/main" xmlns="" val="1315560394"/>
                  </a:ext>
                </a:extLst>
              </a:tr>
            </a:tbl>
          </a:graphicData>
        </a:graphic>
      </p:graphicFrame>
    </p:spTree>
    <p:extLst>
      <p:ext uri="{BB962C8B-B14F-4D97-AF65-F5344CB8AC3E}">
        <p14:creationId xmlns:p14="http://schemas.microsoft.com/office/powerpoint/2010/main" xmlns="" val="1032671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xmlns="" id="{F843EAD7-B462-47B3-BB99-766BE0AA8FA2}"/>
              </a:ext>
            </a:extLst>
          </p:cNvPr>
          <p:cNvGraphicFramePr>
            <a:graphicFrameLocks noGrp="1"/>
          </p:cNvGraphicFramePr>
          <p:nvPr>
            <p:extLst>
              <p:ext uri="{D42A27DB-BD31-4B8C-83A1-F6EECF244321}">
                <p14:modId xmlns:p14="http://schemas.microsoft.com/office/powerpoint/2010/main" xmlns="" val="3867659609"/>
              </p:ext>
            </p:extLst>
          </p:nvPr>
        </p:nvGraphicFramePr>
        <p:xfrm>
          <a:off x="0" y="1"/>
          <a:ext cx="12191999" cy="12032305"/>
        </p:xfrm>
        <a:graphic>
          <a:graphicData uri="http://schemas.openxmlformats.org/drawingml/2006/table">
            <a:tbl>
              <a:tblPr>
                <a:tableStyleId>{306799F8-075E-4A3A-A7F6-7FBC6576F1A4}</a:tableStyleId>
              </a:tblPr>
              <a:tblGrid>
                <a:gridCol w="8361585">
                  <a:extLst>
                    <a:ext uri="{9D8B030D-6E8A-4147-A177-3AD203B41FA5}">
                      <a16:colId xmlns:a16="http://schemas.microsoft.com/office/drawing/2014/main" xmlns="" val="3713040532"/>
                    </a:ext>
                  </a:extLst>
                </a:gridCol>
                <a:gridCol w="3830414">
                  <a:extLst>
                    <a:ext uri="{9D8B030D-6E8A-4147-A177-3AD203B41FA5}">
                      <a16:colId xmlns:a16="http://schemas.microsoft.com/office/drawing/2014/main" xmlns="" val="463365804"/>
                    </a:ext>
                  </a:extLst>
                </a:gridCol>
              </a:tblGrid>
              <a:tr h="944515">
                <a:tc gridSpan="2">
                  <a:txBody>
                    <a:bodyPr/>
                    <a:lstStyle/>
                    <a:p>
                      <a:pPr algn="ctr">
                        <a:lnSpc>
                          <a:spcPct val="107000"/>
                        </a:lnSpc>
                        <a:spcAft>
                          <a:spcPts val="0"/>
                        </a:spcAft>
                      </a:pPr>
                      <a:r>
                        <a:rPr lang="ru-RU" sz="2000" dirty="0">
                          <a:effectLst/>
                          <a:latin typeface="Arial" panose="020B0604020202020204" pitchFamily="34" charset="0"/>
                          <a:cs typeface="Arial" panose="020B0604020202020204" pitchFamily="34" charset="0"/>
                        </a:rPr>
                        <a:t>Инвестиция </a:t>
                      </a:r>
                      <a:r>
                        <a:rPr lang="ru-RU" sz="2000" dirty="0" err="1">
                          <a:effectLst/>
                          <a:latin typeface="Arial" panose="020B0604020202020204" pitchFamily="34" charset="0"/>
                          <a:cs typeface="Arial" panose="020B0604020202020204" pitchFamily="34" charset="0"/>
                        </a:rPr>
                        <a:t>ашуға</a:t>
                      </a:r>
                      <a:r>
                        <a:rPr lang="ru-RU" sz="2000" dirty="0">
                          <a:effectLst/>
                          <a:latin typeface="Arial" panose="020B0604020202020204" pitchFamily="34" charset="0"/>
                          <a:cs typeface="Arial" panose="020B0604020202020204" pitchFamily="34" charset="0"/>
                        </a:rPr>
                        <a:t> (</a:t>
                      </a:r>
                      <a:r>
                        <a:rPr lang="ru-RU" sz="2000" dirty="0" err="1">
                          <a:effectLst/>
                          <a:latin typeface="Arial" panose="020B0604020202020204" pitchFamily="34" charset="0"/>
                          <a:cs typeface="Arial" panose="020B0604020202020204" pitchFamily="34" charset="0"/>
                        </a:rPr>
                        <a:t>тг</a:t>
                      </a:r>
                      <a:r>
                        <a:rPr lang="ru-RU" sz="2000" dirty="0">
                          <a:effectLst/>
                          <a:latin typeface="Arial" panose="020B0604020202020204" pitchFamily="34" charset="0"/>
                          <a:cs typeface="Arial" panose="020B0604020202020204" pitchFamily="34" charset="0"/>
                        </a:rPr>
                        <a:t>)</a:t>
                      </a: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extLst>
                  <a:ext uri="{0D108BD9-81ED-4DB2-BD59-A6C34878D82A}">
                    <a16:rowId xmlns:a16="http://schemas.microsoft.com/office/drawing/2014/main" xmlns="" val="3744635970"/>
                  </a:ext>
                </a:extLst>
              </a:tr>
              <a:tr h="739186">
                <a:tc>
                  <a:txBody>
                    <a:bodyPr/>
                    <a:lstStyle/>
                    <a:p>
                      <a:pPr>
                        <a:lnSpc>
                          <a:spcPct val="107000"/>
                        </a:lnSpc>
                        <a:spcAft>
                          <a:spcPts val="0"/>
                        </a:spcAft>
                      </a:pPr>
                      <a:r>
                        <a:rPr lang="ru-RU" sz="2000" dirty="0" err="1">
                          <a:effectLst/>
                          <a:latin typeface="Times New Roman" panose="02020603050405020304" pitchFamily="18" charset="0"/>
                          <a:cs typeface="Times New Roman" panose="02020603050405020304" pitchFamily="18" charset="0"/>
                        </a:rPr>
                        <a:t>Тіркеу</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барлық</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рұқсаттарды</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қоса</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алғанда</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500000</a:t>
                      </a:r>
                    </a:p>
                  </a:txBody>
                  <a:tcPr marL="47625" marR="47625" marT="47625" marB="47625" anchor="ctr"/>
                </a:tc>
                <a:extLst>
                  <a:ext uri="{0D108BD9-81ED-4DB2-BD59-A6C34878D82A}">
                    <a16:rowId xmlns:a16="http://schemas.microsoft.com/office/drawing/2014/main" xmlns="" val="3313446480"/>
                  </a:ext>
                </a:extLst>
              </a:tr>
              <a:tr h="739186">
                <a:tc>
                  <a:txBody>
                    <a:bodyPr/>
                    <a:lstStyle/>
                    <a:p>
                      <a:pPr>
                        <a:lnSpc>
                          <a:spcPct val="107000"/>
                        </a:lnSpc>
                        <a:spcAft>
                          <a:spcPts val="0"/>
                        </a:spcAft>
                      </a:pPr>
                      <a:r>
                        <a:rPr lang="ru-RU" sz="2000">
                          <a:effectLst/>
                          <a:latin typeface="Times New Roman" panose="02020603050405020304" pitchFamily="18" charset="0"/>
                          <a:cs typeface="Times New Roman" panose="02020603050405020304" pitchFamily="18" charset="0"/>
                        </a:rPr>
                        <a:t>Жөндеу, соның ішінде дизайн үй-жай жобасы</a:t>
                      </a:r>
                      <a:endParaRPr lang="ru-RU" sz="200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3 600 000</a:t>
                      </a:r>
                    </a:p>
                  </a:txBody>
                  <a:tcPr marL="47625" marR="47625" marT="47625" marB="47625" anchor="ctr"/>
                </a:tc>
                <a:extLst>
                  <a:ext uri="{0D108BD9-81ED-4DB2-BD59-A6C34878D82A}">
                    <a16:rowId xmlns:a16="http://schemas.microsoft.com/office/drawing/2014/main" xmlns="" val="302304757"/>
                  </a:ext>
                </a:extLst>
              </a:tr>
              <a:tr h="739186">
                <a:tc>
                  <a:txBody>
                    <a:bodyPr/>
                    <a:lstStyle/>
                    <a:p>
                      <a:pPr>
                        <a:lnSpc>
                          <a:spcPct val="107000"/>
                        </a:lnSpc>
                        <a:spcAft>
                          <a:spcPts val="0"/>
                        </a:spcAft>
                      </a:pPr>
                      <a:r>
                        <a:rPr lang="ru-RU" sz="2000" dirty="0" err="1">
                          <a:effectLst/>
                          <a:latin typeface="Times New Roman" panose="02020603050405020304" pitchFamily="18" charset="0"/>
                          <a:cs typeface="Times New Roman" panose="02020603050405020304" pitchFamily="18" charset="0"/>
                        </a:rPr>
                        <a:t>Жарнама</a:t>
                      </a:r>
                      <a:r>
                        <a:rPr lang="ru-RU" sz="2000" dirty="0">
                          <a:effectLst/>
                          <a:latin typeface="Times New Roman" panose="02020603050405020304" pitchFamily="18" charset="0"/>
                          <a:cs typeface="Times New Roman" panose="02020603050405020304" pitchFamily="18" charset="0"/>
                        </a:rPr>
                        <a:t> </a:t>
                      </a:r>
                      <a:r>
                        <a:rPr lang="kk-KZ" sz="2000" dirty="0">
                          <a:effectLst/>
                          <a:latin typeface="Times New Roman" panose="02020603050405020304" pitchFamily="18" charset="0"/>
                          <a:cs typeface="Times New Roman" panose="02020603050405020304" pitchFamily="18" charset="0"/>
                        </a:rPr>
                        <a:t>ілу</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175000</a:t>
                      </a:r>
                    </a:p>
                  </a:txBody>
                  <a:tcPr marL="47625" marR="47625" marT="47625" marB="47625" anchor="ctr"/>
                </a:tc>
                <a:extLst>
                  <a:ext uri="{0D108BD9-81ED-4DB2-BD59-A6C34878D82A}">
                    <a16:rowId xmlns:a16="http://schemas.microsoft.com/office/drawing/2014/main" xmlns="" val="120774148"/>
                  </a:ext>
                </a:extLst>
              </a:tr>
              <a:tr h="739186">
                <a:tc>
                  <a:txBody>
                    <a:bodyPr/>
                    <a:lstStyle/>
                    <a:p>
                      <a:pPr>
                        <a:lnSpc>
                          <a:spcPct val="107000"/>
                        </a:lnSpc>
                        <a:spcAft>
                          <a:spcPts val="0"/>
                        </a:spcAft>
                      </a:pPr>
                      <a:r>
                        <a:rPr lang="ru-RU" sz="2000" dirty="0" err="1">
                          <a:effectLst/>
                          <a:latin typeface="Times New Roman" panose="02020603050405020304" pitchFamily="18" charset="0"/>
                          <a:cs typeface="Times New Roman" panose="02020603050405020304" pitchFamily="18" charset="0"/>
                        </a:rPr>
                        <a:t>Жарнамалық</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материалдар</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a:effectLst/>
                          <a:latin typeface="Times New Roman" panose="02020603050405020304" pitchFamily="18" charset="0"/>
                          <a:cs typeface="Times New Roman" panose="02020603050405020304" pitchFamily="18" charset="0"/>
                        </a:rPr>
                        <a:t>50 000</a:t>
                      </a:r>
                    </a:p>
                  </a:txBody>
                  <a:tcPr marL="47625" marR="47625" marT="47625" marB="47625" anchor="ctr"/>
                </a:tc>
                <a:extLst>
                  <a:ext uri="{0D108BD9-81ED-4DB2-BD59-A6C34878D82A}">
                    <a16:rowId xmlns:a16="http://schemas.microsoft.com/office/drawing/2014/main" xmlns="" val="620252727"/>
                  </a:ext>
                </a:extLst>
              </a:tr>
              <a:tr h="739186">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Жөндеу кезінде жалдау</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630 000</a:t>
                      </a:r>
                    </a:p>
                  </a:txBody>
                  <a:tcPr marL="47625" marR="47625" marT="47625" marB="47625" anchor="ctr"/>
                </a:tc>
                <a:extLst>
                  <a:ext uri="{0D108BD9-81ED-4DB2-BD59-A6C34878D82A}">
                    <a16:rowId xmlns:a16="http://schemas.microsoft.com/office/drawing/2014/main" xmlns="" val="768514024"/>
                  </a:ext>
                </a:extLst>
              </a:tr>
              <a:tr h="739186">
                <a:tc>
                  <a:txBody>
                    <a:bodyPr/>
                    <a:lstStyle/>
                    <a:p>
                      <a:pPr>
                        <a:lnSpc>
                          <a:spcPct val="107000"/>
                        </a:lnSpc>
                        <a:spcAft>
                          <a:spcPts val="0"/>
                        </a:spcAft>
                      </a:pPr>
                      <a:r>
                        <a:rPr lang="ru-RU" sz="2000" dirty="0" err="1">
                          <a:effectLst/>
                          <a:latin typeface="Times New Roman" panose="02020603050405020304" pitchFamily="18" charset="0"/>
                          <a:cs typeface="Times New Roman" panose="02020603050405020304" pitchFamily="18" charset="0"/>
                        </a:rPr>
                        <a:t>жабдық</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сатып</a:t>
                      </a:r>
                      <a:r>
                        <a:rPr lang="ru-RU" sz="2000" dirty="0">
                          <a:effectLst/>
                          <a:latin typeface="Times New Roman" panose="02020603050405020304" pitchFamily="18" charset="0"/>
                          <a:cs typeface="Times New Roman" panose="02020603050405020304" pitchFamily="18" charset="0"/>
                        </a:rPr>
                        <a:t> </a:t>
                      </a:r>
                      <a:r>
                        <a:rPr lang="ru-RU" sz="2000" dirty="0" err="1">
                          <a:effectLst/>
                          <a:latin typeface="Times New Roman" panose="02020603050405020304" pitchFamily="18" charset="0"/>
                          <a:cs typeface="Times New Roman" panose="02020603050405020304" pitchFamily="18" charset="0"/>
                        </a:rPr>
                        <a:t>алу</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6000000</a:t>
                      </a:r>
                    </a:p>
                  </a:txBody>
                  <a:tcPr marL="47625" marR="47625" marT="47625" marB="47625" anchor="ctr"/>
                </a:tc>
                <a:extLst>
                  <a:ext uri="{0D108BD9-81ED-4DB2-BD59-A6C34878D82A}">
                    <a16:rowId xmlns:a16="http://schemas.microsoft.com/office/drawing/2014/main" xmlns="" val="2156979313"/>
                  </a:ext>
                </a:extLst>
              </a:tr>
              <a:tr h="739186">
                <a:tc>
                  <a:txBody>
                    <a:bodyPr/>
                    <a:lstStyle/>
                    <a:p>
                      <a:pPr>
                        <a:lnSpc>
                          <a:spcPct val="107000"/>
                        </a:lnSpc>
                        <a:spcAft>
                          <a:spcPts val="0"/>
                        </a:spcAft>
                      </a:pPr>
                      <a:r>
                        <a:rPr lang="kk-KZ" sz="2000">
                          <a:effectLst/>
                          <a:latin typeface="Times New Roman" panose="02020603050405020304" pitchFamily="18" charset="0"/>
                          <a:cs typeface="Times New Roman" panose="02020603050405020304" pitchFamily="18" charset="0"/>
                        </a:rPr>
                        <a:t>қалғандары</a:t>
                      </a:r>
                      <a:endParaRPr lang="ru-RU" sz="200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latinLnBrk="0"/>
                      <a:r>
                        <a:rPr lang="ru-RU" dirty="0">
                          <a:effectLst/>
                          <a:latin typeface="Times New Roman" panose="02020603050405020304" pitchFamily="18" charset="0"/>
                          <a:cs typeface="Times New Roman" panose="02020603050405020304" pitchFamily="18" charset="0"/>
                        </a:rPr>
                        <a:t>250 000</a:t>
                      </a:r>
                    </a:p>
                  </a:txBody>
                  <a:tcPr marL="47625" marR="47625" marT="47625" marB="47625" anchor="ctr"/>
                </a:tc>
                <a:extLst>
                  <a:ext uri="{0D108BD9-81ED-4DB2-BD59-A6C34878D82A}">
                    <a16:rowId xmlns:a16="http://schemas.microsoft.com/office/drawing/2014/main" xmlns="" val="2237274624"/>
                  </a:ext>
                </a:extLst>
              </a:tr>
              <a:tr h="739186">
                <a:tc>
                  <a:txBody>
                    <a:bodyPr/>
                    <a:lstStyle/>
                    <a:p>
                      <a:pPr>
                        <a:lnSpc>
                          <a:spcPct val="107000"/>
                        </a:lnSpc>
                        <a:spcAft>
                          <a:spcPts val="0"/>
                        </a:spcAft>
                      </a:pPr>
                      <a:r>
                        <a:rPr lang="kk-KZ" sz="2000" dirty="0">
                          <a:effectLst/>
                          <a:latin typeface="Times New Roman" panose="02020603050405020304" pitchFamily="18" charset="0"/>
                          <a:cs typeface="Times New Roman" panose="02020603050405020304" pitchFamily="18" charset="0"/>
                        </a:rPr>
                        <a:t>Жиыны</a:t>
                      </a:r>
                      <a:endParaRPr lang="ru-RU" sz="2000" dirty="0">
                        <a:effectLst/>
                        <a:latin typeface="Times New Roman" panose="02020603050405020304" pitchFamily="18" charset="0"/>
                        <a:ea typeface="Yu Mincho" panose="02020400000000000000" pitchFamily="18" charset="-128"/>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a:effectLst/>
                          <a:latin typeface="Times New Roman" panose="02020603050405020304" pitchFamily="18" charset="0"/>
                          <a:cs typeface="Times New Roman" panose="02020603050405020304" pitchFamily="18" charset="0"/>
                        </a:rPr>
                        <a:t>11205000</a:t>
                      </a:r>
                      <a:endParaRPr lang="ru-RU" dirty="0">
                        <a:effectLst/>
                        <a:latin typeface="Times New Roman" panose="02020603050405020304" pitchFamily="18" charset="0"/>
                        <a:cs typeface="Times New Roman" panose="02020603050405020304" pitchFamily="18" charset="0"/>
                      </a:endParaRPr>
                    </a:p>
                    <a:p>
                      <a:pPr latinLnBrk="0"/>
                      <a:endParaRPr lang="ru-RU" dirty="0">
                        <a:effectLst/>
                        <a:latin typeface="Times New Roman" panose="02020603050405020304" pitchFamily="18"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xmlns="" val="2580804847"/>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dirty="0">
                        <a:effectLst/>
                      </a:endParaRPr>
                    </a:p>
                  </a:txBody>
                  <a:tcPr marL="47625" marR="47625" marT="47625" marB="47625" anchor="ctr"/>
                </a:tc>
                <a:extLst>
                  <a:ext uri="{0D108BD9-81ED-4DB2-BD59-A6C34878D82A}">
                    <a16:rowId xmlns:a16="http://schemas.microsoft.com/office/drawing/2014/main" xmlns="" val="4273335585"/>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a:effectLst/>
                      </a:endParaRPr>
                    </a:p>
                  </a:txBody>
                  <a:tcPr marL="47625" marR="47625" marT="47625" marB="47625" anchor="ctr"/>
                </a:tc>
                <a:extLst>
                  <a:ext uri="{0D108BD9-81ED-4DB2-BD59-A6C34878D82A}">
                    <a16:rowId xmlns:a16="http://schemas.microsoft.com/office/drawing/2014/main" xmlns="" val="1087114646"/>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a:effectLst/>
                      </a:endParaRPr>
                    </a:p>
                  </a:txBody>
                  <a:tcPr marL="47625" marR="47625" marT="47625" marB="47625" anchor="ctr"/>
                </a:tc>
                <a:extLst>
                  <a:ext uri="{0D108BD9-81ED-4DB2-BD59-A6C34878D82A}">
                    <a16:rowId xmlns:a16="http://schemas.microsoft.com/office/drawing/2014/main" xmlns="" val="2711765447"/>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dirty="0">
                        <a:effectLst/>
                      </a:endParaRPr>
                    </a:p>
                  </a:txBody>
                  <a:tcPr marL="47625" marR="47625" marT="47625" marB="47625" anchor="ctr"/>
                </a:tc>
                <a:extLst>
                  <a:ext uri="{0D108BD9-81ED-4DB2-BD59-A6C34878D82A}">
                    <a16:rowId xmlns:a16="http://schemas.microsoft.com/office/drawing/2014/main" xmlns="" val="3668936770"/>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a:effectLst/>
                      </a:endParaRPr>
                    </a:p>
                  </a:txBody>
                  <a:tcPr marL="47625" marR="47625" marT="47625" marB="47625" anchor="ctr"/>
                </a:tc>
                <a:extLst>
                  <a:ext uri="{0D108BD9-81ED-4DB2-BD59-A6C34878D82A}">
                    <a16:rowId xmlns:a16="http://schemas.microsoft.com/office/drawing/2014/main" xmlns="" val="387600308"/>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dirty="0">
                        <a:effectLst/>
                      </a:endParaRPr>
                    </a:p>
                  </a:txBody>
                  <a:tcPr marL="47625" marR="47625" marT="47625" marB="47625" anchor="ctr"/>
                </a:tc>
                <a:extLst>
                  <a:ext uri="{0D108BD9-81ED-4DB2-BD59-A6C34878D82A}">
                    <a16:rowId xmlns:a16="http://schemas.microsoft.com/office/drawing/2014/main" xmlns="" val="1725930065"/>
                  </a:ext>
                </a:extLst>
              </a:tr>
              <a:tr h="739186">
                <a:tc>
                  <a:txBody>
                    <a:bodyPr/>
                    <a:lstStyle/>
                    <a:p>
                      <a:pPr>
                        <a:lnSpc>
                          <a:spcPct val="107000"/>
                        </a:lnSpc>
                        <a:spcAft>
                          <a:spcPts val="0"/>
                        </a:spcAft>
                      </a:pPr>
                      <a:endParaRPr lang="ru-RU" sz="20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latinLnBrk="0"/>
                      <a:endParaRPr lang="ru-RU" dirty="0">
                        <a:effectLst/>
                      </a:endParaRPr>
                    </a:p>
                  </a:txBody>
                  <a:tcPr marL="47625" marR="47625" marT="47625" marB="47625" anchor="ctr"/>
                </a:tc>
                <a:extLst>
                  <a:ext uri="{0D108BD9-81ED-4DB2-BD59-A6C34878D82A}">
                    <a16:rowId xmlns:a16="http://schemas.microsoft.com/office/drawing/2014/main" xmlns="" val="3945334711"/>
                  </a:ext>
                </a:extLst>
              </a:tr>
            </a:tbl>
          </a:graphicData>
        </a:graphic>
      </p:graphicFrame>
      <p:sp>
        <p:nvSpPr>
          <p:cNvPr id="5" name="Rectangle 1">
            <a:extLst>
              <a:ext uri="{FF2B5EF4-FFF2-40B4-BE49-F238E27FC236}">
                <a16:creationId xmlns:a16="http://schemas.microsoft.com/office/drawing/2014/main" xmlns="" id="{4D2DC108-C71D-4E14-BD92-4FF2D88A5071}"/>
              </a:ext>
            </a:extLst>
          </p:cNvPr>
          <p:cNvSpPr>
            <a:spLocks noChangeArrowheads="1"/>
          </p:cNvSpPr>
          <p:nvPr/>
        </p:nvSpPr>
        <p:spPr bwMode="auto">
          <a:xfrm>
            <a:off x="-415194" y="2544912"/>
            <a:ext cx="15818707" cy="12000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xmlns="" val="3131834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FE163539-2496-4000-8988-04DFFE7262B7}"/>
              </a:ext>
            </a:extLst>
          </p:cNvPr>
          <p:cNvSpPr/>
          <p:nvPr/>
        </p:nvSpPr>
        <p:spPr>
          <a:xfrm>
            <a:off x="3769796" y="0"/>
            <a:ext cx="10157220" cy="461665"/>
          </a:xfrm>
          <a:prstGeom prst="rect">
            <a:avLst/>
          </a:prstGeom>
        </p:spPr>
        <p:txBody>
          <a:bodyPr wrap="square">
            <a:spAutoFit/>
          </a:bodyPr>
          <a:lstStyle/>
          <a:p>
            <a:r>
              <a:rPr lang="ru-RU" sz="2400" dirty="0">
                <a:solidFill>
                  <a:srgbClr val="000000"/>
                </a:solidFill>
                <a:latin typeface="Times New Roman" panose="02020603050405020304" pitchFamily="18" charset="0"/>
              </a:rPr>
              <a:t>Жобаның </a:t>
            </a:r>
            <a:r>
              <a:rPr lang="ru-RU" sz="2400" dirty="0" err="1">
                <a:solidFill>
                  <a:srgbClr val="000000"/>
                </a:solidFill>
                <a:latin typeface="Times New Roman" panose="02020603050405020304" pitchFamily="18" charset="0"/>
              </a:rPr>
              <a:t>қаржылық</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көрсеткіштері</a:t>
            </a:r>
            <a:endParaRPr lang="ru-RU" sz="2400" dirty="0">
              <a:solidFill>
                <a:srgbClr val="000000"/>
              </a:solidFill>
              <a:latin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xmlns="" id="{0C1732F7-A543-4A68-813A-81C459A0F57A}"/>
              </a:ext>
            </a:extLst>
          </p:cNvPr>
          <p:cNvGraphicFramePr>
            <a:graphicFrameLocks noGrp="1"/>
          </p:cNvGraphicFramePr>
          <p:nvPr>
            <p:extLst>
              <p:ext uri="{D42A27DB-BD31-4B8C-83A1-F6EECF244321}">
                <p14:modId xmlns:p14="http://schemas.microsoft.com/office/powerpoint/2010/main" xmlns="" val="804398092"/>
              </p:ext>
            </p:extLst>
          </p:nvPr>
        </p:nvGraphicFramePr>
        <p:xfrm>
          <a:off x="2032000" y="593056"/>
          <a:ext cx="8128000" cy="2560320"/>
        </p:xfrm>
        <a:graphic>
          <a:graphicData uri="http://schemas.openxmlformats.org/drawingml/2006/table">
            <a:tbl>
              <a:tblPr firstRow="1" bandRow="1">
                <a:tableStyleId>{F5AB1C69-6EDB-4FF4-983F-18BD219EF322}</a:tableStyleId>
              </a:tblPr>
              <a:tblGrid>
                <a:gridCol w="4064000">
                  <a:extLst>
                    <a:ext uri="{9D8B030D-6E8A-4147-A177-3AD203B41FA5}">
                      <a16:colId xmlns:a16="http://schemas.microsoft.com/office/drawing/2014/main" xmlns="" val="960055501"/>
                    </a:ext>
                  </a:extLst>
                </a:gridCol>
                <a:gridCol w="4064000">
                  <a:extLst>
                    <a:ext uri="{9D8B030D-6E8A-4147-A177-3AD203B41FA5}">
                      <a16:colId xmlns:a16="http://schemas.microsoft.com/office/drawing/2014/main" xmlns="" val="1239407098"/>
                    </a:ext>
                  </a:extLst>
                </a:gridCol>
              </a:tblGrid>
              <a:tr h="370840">
                <a:tc>
                  <a:txBody>
                    <a:bodyPr/>
                    <a:lstStyle/>
                    <a:p>
                      <a:r>
                        <a:rPr lang="ru-RU" sz="1800" b="0" dirty="0">
                          <a:solidFill>
                            <a:srgbClr val="000000"/>
                          </a:solidFill>
                          <a:latin typeface="Times New Roman" panose="02020603050405020304" pitchFamily="18" charset="0"/>
                        </a:rPr>
                        <a:t>Ішкі </a:t>
                      </a:r>
                      <a:r>
                        <a:rPr lang="ru-RU" sz="1800" b="0" dirty="0" err="1">
                          <a:solidFill>
                            <a:srgbClr val="000000"/>
                          </a:solidFill>
                          <a:latin typeface="Times New Roman" panose="02020603050405020304" pitchFamily="18" charset="0"/>
                        </a:rPr>
                        <a:t>кірістілік</a:t>
                      </a:r>
                      <a:r>
                        <a:rPr lang="ru-RU" sz="1800" b="0" dirty="0">
                          <a:solidFill>
                            <a:srgbClr val="000000"/>
                          </a:solidFill>
                          <a:latin typeface="Times New Roman" panose="02020603050405020304" pitchFamily="18" charset="0"/>
                        </a:rPr>
                        <a:t> </a:t>
                      </a:r>
                      <a:r>
                        <a:rPr lang="ru-RU" sz="1800" b="0" dirty="0" err="1">
                          <a:solidFill>
                            <a:srgbClr val="000000"/>
                          </a:solidFill>
                          <a:latin typeface="Times New Roman" panose="02020603050405020304" pitchFamily="18" charset="0"/>
                        </a:rPr>
                        <a:t>нормасы</a:t>
                      </a:r>
                      <a:r>
                        <a:rPr lang="ru-RU" sz="1800" b="0" dirty="0">
                          <a:solidFill>
                            <a:srgbClr val="000000"/>
                          </a:solidFill>
                          <a:latin typeface="Times New Roman" panose="02020603050405020304" pitchFamily="18" charset="0"/>
                        </a:rPr>
                        <a:t> (</a:t>
                      </a:r>
                      <a:r>
                        <a:rPr lang="en-US" sz="1800" b="0" dirty="0">
                          <a:solidFill>
                            <a:srgbClr val="000000"/>
                          </a:solidFill>
                          <a:latin typeface="Times New Roman" panose="02020603050405020304" pitchFamily="18" charset="0"/>
                        </a:rPr>
                        <a:t>IRR) </a:t>
                      </a:r>
                      <a:endParaRPr lang="ru-RU"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Times New Roman" panose="02020603050405020304" pitchFamily="18" charset="0"/>
                        </a:rPr>
                        <a:t>79</a:t>
                      </a:r>
                      <a:r>
                        <a:rPr lang="en-US" sz="1800" b="0" dirty="0">
                          <a:solidFill>
                            <a:srgbClr val="000000"/>
                          </a:solidFill>
                          <a:latin typeface="Times New Roman" panose="02020603050405020304" pitchFamily="18" charset="0"/>
                        </a:rPr>
                        <a:t>%</a:t>
                      </a:r>
                    </a:p>
                    <a:p>
                      <a:endParaRPr lang="ru-RU" b="0" dirty="0"/>
                    </a:p>
                  </a:txBody>
                  <a:tcPr/>
                </a:tc>
                <a:extLst>
                  <a:ext uri="{0D108BD9-81ED-4DB2-BD59-A6C34878D82A}">
                    <a16:rowId xmlns:a16="http://schemas.microsoft.com/office/drawing/2014/main" xmlns="" val="352315665"/>
                  </a:ext>
                </a:extLst>
              </a:tr>
              <a:tr h="370840">
                <a:tc>
                  <a:txBody>
                    <a:bodyPr/>
                    <a:lstStyle/>
                    <a:p>
                      <a:r>
                        <a:rPr lang="ru-RU" sz="1800" dirty="0">
                          <a:solidFill>
                            <a:srgbClr val="000000"/>
                          </a:solidFill>
                          <a:latin typeface="Times New Roman" panose="02020603050405020304" pitchFamily="18" charset="0"/>
                        </a:rPr>
                        <a:t>Ағымдағы таза </a:t>
                      </a:r>
                      <a:r>
                        <a:rPr lang="ru-RU" sz="1800" dirty="0" err="1">
                          <a:solidFill>
                            <a:srgbClr val="000000"/>
                          </a:solidFill>
                          <a:latin typeface="Times New Roman" panose="02020603050405020304" pitchFamily="18" charset="0"/>
                        </a:rPr>
                        <a:t>құны</a:t>
                      </a:r>
                      <a:r>
                        <a:rPr lang="ru-RU" sz="1800" dirty="0">
                          <a:solidFill>
                            <a:srgbClr val="000000"/>
                          </a:solidFill>
                          <a:latin typeface="Times New Roman" panose="02020603050405020304" pitchFamily="18" charset="0"/>
                        </a:rPr>
                        <a:t> (</a:t>
                      </a:r>
                      <a:r>
                        <a:rPr lang="en-US" sz="1800" dirty="0">
                          <a:solidFill>
                            <a:srgbClr val="000000"/>
                          </a:solidFill>
                          <a:latin typeface="Times New Roman" panose="02020603050405020304" pitchFamily="18" charset="0"/>
                        </a:rPr>
                        <a:t>NPV),</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solidFill>
                            <a:srgbClr val="000000"/>
                          </a:solidFill>
                          <a:latin typeface="Times New Roman" panose="02020603050405020304" pitchFamily="18" charset="0"/>
                        </a:rPr>
                        <a:t>4 672 мың </a:t>
                      </a:r>
                      <a:r>
                        <a:rPr lang="ru-RU" sz="1800" dirty="0" err="1">
                          <a:solidFill>
                            <a:srgbClr val="000000"/>
                          </a:solidFill>
                          <a:latin typeface="Times New Roman" panose="02020603050405020304" pitchFamily="18" charset="0"/>
                        </a:rPr>
                        <a:t>теңге</a:t>
                      </a:r>
                      <a:endParaRPr lang="ru-RU" sz="1800" dirty="0">
                        <a:solidFill>
                          <a:srgbClr val="000000"/>
                        </a:solidFill>
                        <a:latin typeface="Times New Roman" panose="02020603050405020304" pitchFamily="18" charset="0"/>
                      </a:endParaRPr>
                    </a:p>
                    <a:p>
                      <a:endParaRPr lang="ru-RU" dirty="0"/>
                    </a:p>
                  </a:txBody>
                  <a:tcPr/>
                </a:tc>
                <a:extLst>
                  <a:ext uri="{0D108BD9-81ED-4DB2-BD59-A6C34878D82A}">
                    <a16:rowId xmlns:a16="http://schemas.microsoft.com/office/drawing/2014/main" xmlns="" val="3003814298"/>
                  </a:ext>
                </a:extLst>
              </a:tr>
              <a:tr h="370840">
                <a:tc>
                  <a:txBody>
                    <a:bodyPr/>
                    <a:lstStyle/>
                    <a:p>
                      <a:r>
                        <a:rPr lang="ru-RU" sz="1800" dirty="0">
                          <a:solidFill>
                            <a:srgbClr val="000000"/>
                          </a:solidFill>
                          <a:latin typeface="Times New Roman" panose="02020603050405020304" pitchFamily="18" charset="0"/>
                        </a:rPr>
                        <a:t>Жобаның </a:t>
                      </a:r>
                      <a:r>
                        <a:rPr lang="ru-RU" sz="1800" dirty="0" err="1">
                          <a:solidFill>
                            <a:srgbClr val="000000"/>
                          </a:solidFill>
                          <a:latin typeface="Times New Roman" panose="02020603050405020304" pitchFamily="18" charset="0"/>
                        </a:rPr>
                        <a:t>өзін-өзі</a:t>
                      </a:r>
                      <a:r>
                        <a:rPr lang="ru-RU" sz="1800" dirty="0">
                          <a:solidFill>
                            <a:srgbClr val="000000"/>
                          </a:solidFill>
                          <a:latin typeface="Times New Roman" panose="02020603050405020304" pitchFamily="18" charset="0"/>
                        </a:rPr>
                        <a:t> </a:t>
                      </a:r>
                      <a:r>
                        <a:rPr lang="ru-RU" sz="1800" dirty="0" err="1">
                          <a:solidFill>
                            <a:srgbClr val="000000"/>
                          </a:solidFill>
                          <a:latin typeface="Times New Roman" panose="02020603050405020304" pitchFamily="18" charset="0"/>
                        </a:rPr>
                        <a:t>ақтауы</a:t>
                      </a:r>
                      <a:r>
                        <a:rPr lang="ru-RU" sz="1800" dirty="0">
                          <a:solidFill>
                            <a:srgbClr val="000000"/>
                          </a:solidFill>
                          <a:latin typeface="Times New Roman" panose="02020603050405020304" pitchFamily="18" charset="0"/>
                        </a:rPr>
                        <a:t> (</a:t>
                      </a:r>
                      <a:r>
                        <a:rPr lang="ru-RU" sz="1800" dirty="0" err="1">
                          <a:solidFill>
                            <a:srgbClr val="000000"/>
                          </a:solidFill>
                          <a:latin typeface="Times New Roman" panose="02020603050405020304" pitchFamily="18" charset="0"/>
                        </a:rPr>
                        <a:t>жай</a:t>
                      </a:r>
                      <a:r>
                        <a:rPr lang="ru-RU" sz="1800" dirty="0">
                          <a:solidFill>
                            <a:srgbClr val="000000"/>
                          </a:solidFill>
                          <a:latin typeface="Times New Roman" panose="02020603050405020304" pitchFamily="18" charset="0"/>
                        </a:rPr>
                        <a:t>)</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solidFill>
                            <a:srgbClr val="000000"/>
                          </a:solidFill>
                          <a:latin typeface="Times New Roman" panose="02020603050405020304" pitchFamily="18" charset="0"/>
                        </a:rPr>
                        <a:t>1 жыл</a:t>
                      </a:r>
                    </a:p>
                    <a:p>
                      <a:endParaRPr lang="ru-RU" dirty="0"/>
                    </a:p>
                  </a:txBody>
                  <a:tcPr/>
                </a:tc>
                <a:extLst>
                  <a:ext uri="{0D108BD9-81ED-4DB2-BD59-A6C34878D82A}">
                    <a16:rowId xmlns:a16="http://schemas.microsoft.com/office/drawing/2014/main" xmlns="" val="408962584"/>
                  </a:ext>
                </a:extLst>
              </a:tr>
              <a:tr h="370840">
                <a:tc>
                  <a:txBody>
                    <a:bodyPr/>
                    <a:lstStyle/>
                    <a:p>
                      <a:r>
                        <a:rPr lang="ru-RU" sz="1800" dirty="0">
                          <a:solidFill>
                            <a:srgbClr val="000000"/>
                          </a:solidFill>
                          <a:latin typeface="Times New Roman" panose="02020603050405020304" pitchFamily="18" charset="0"/>
                        </a:rPr>
                        <a:t>Жобаның </a:t>
                      </a:r>
                      <a:r>
                        <a:rPr lang="ru-RU" sz="1800" dirty="0" err="1">
                          <a:solidFill>
                            <a:srgbClr val="000000"/>
                          </a:solidFill>
                          <a:latin typeface="Times New Roman" panose="02020603050405020304" pitchFamily="18" charset="0"/>
                        </a:rPr>
                        <a:t>өзін-өзі</a:t>
                      </a:r>
                      <a:r>
                        <a:rPr lang="ru-RU" sz="1800" dirty="0">
                          <a:solidFill>
                            <a:srgbClr val="000000"/>
                          </a:solidFill>
                          <a:latin typeface="Times New Roman" panose="02020603050405020304" pitchFamily="18" charset="0"/>
                        </a:rPr>
                        <a:t> </a:t>
                      </a:r>
                      <a:r>
                        <a:rPr lang="ru-RU" sz="1800" dirty="0" err="1">
                          <a:solidFill>
                            <a:srgbClr val="000000"/>
                          </a:solidFill>
                          <a:latin typeface="Times New Roman" panose="02020603050405020304" pitchFamily="18" charset="0"/>
                        </a:rPr>
                        <a:t>ақтауы</a:t>
                      </a:r>
                      <a:r>
                        <a:rPr lang="ru-RU" sz="1800" dirty="0">
                          <a:solidFill>
                            <a:srgbClr val="000000"/>
                          </a:solidFill>
                          <a:latin typeface="Times New Roman" panose="02020603050405020304" pitchFamily="18" charset="0"/>
                        </a:rPr>
                        <a:t> (</a:t>
                      </a:r>
                      <a:r>
                        <a:rPr lang="ru-RU" sz="1800" dirty="0" err="1">
                          <a:solidFill>
                            <a:srgbClr val="000000"/>
                          </a:solidFill>
                          <a:latin typeface="Times New Roman" panose="02020603050405020304" pitchFamily="18" charset="0"/>
                        </a:rPr>
                        <a:t>дисконтталған</a:t>
                      </a:r>
                      <a:r>
                        <a:rPr lang="ru-RU" sz="1800" dirty="0">
                          <a:solidFill>
                            <a:srgbClr val="000000"/>
                          </a:solidFill>
                          <a:latin typeface="Times New Roman" panose="02020603050405020304" pitchFamily="18" charset="0"/>
                        </a:rPr>
                        <a:t>)</a:t>
                      </a:r>
                      <a:endParaRPr lang="ru-RU" dirty="0"/>
                    </a:p>
                  </a:txBody>
                  <a:tcPr/>
                </a:tc>
                <a:tc>
                  <a:txBody>
                    <a:bodyPr/>
                    <a:lstStyle/>
                    <a:p>
                      <a:r>
                        <a:rPr lang="ru-RU" dirty="0"/>
                        <a:t>1,3 жыл</a:t>
                      </a:r>
                    </a:p>
                  </a:txBody>
                  <a:tcPr/>
                </a:tc>
                <a:extLst>
                  <a:ext uri="{0D108BD9-81ED-4DB2-BD59-A6C34878D82A}">
                    <a16:rowId xmlns:a16="http://schemas.microsoft.com/office/drawing/2014/main" xmlns="" val="78241989"/>
                  </a:ext>
                </a:extLst>
              </a:tr>
            </a:tbl>
          </a:graphicData>
        </a:graphic>
      </p:graphicFrame>
      <p:sp>
        <p:nvSpPr>
          <p:cNvPr id="2" name="Прямоугольник 1">
            <a:extLst>
              <a:ext uri="{FF2B5EF4-FFF2-40B4-BE49-F238E27FC236}">
                <a16:creationId xmlns:a16="http://schemas.microsoft.com/office/drawing/2014/main" xmlns="" id="{D0E98DD1-AD27-4E97-94BD-74A159340352}"/>
              </a:ext>
            </a:extLst>
          </p:cNvPr>
          <p:cNvSpPr/>
          <p:nvPr/>
        </p:nvSpPr>
        <p:spPr>
          <a:xfrm>
            <a:off x="2032000" y="3153376"/>
            <a:ext cx="8279618" cy="3139321"/>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Шығынсыздық </a:t>
            </a:r>
            <a:r>
              <a:rPr lang="ru-RU" dirty="0" err="1">
                <a:latin typeface="Times New Roman" panose="02020603050405020304" pitchFamily="18" charset="0"/>
                <a:cs typeface="Times New Roman" panose="02020603050405020304" pitchFamily="18" charset="0"/>
              </a:rPr>
              <a:t>нүктесі</a:t>
            </a:r>
            <a:r>
              <a:rPr lang="ru-RU"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a:t>
            </a:r>
            <a:r>
              <a:rPr lang="kk-KZ"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Ай </a:t>
            </a:r>
            <a:r>
              <a:rPr lang="ru-RU" dirty="0" err="1">
                <a:latin typeface="Times New Roman" panose="02020603050405020304" pitchFamily="18" charset="0"/>
                <a:cs typeface="Times New Roman" panose="02020603050405020304" pitchFamily="18" charset="0"/>
              </a:rPr>
              <a:t>сайынғы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мерзімді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ескере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біздің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шығынсыздық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нүктесі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мекеменің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айына</a:t>
            </a:r>
            <a:r>
              <a:rPr lang="ru-RU" dirty="0">
                <a:latin typeface="Times New Roman" panose="02020603050405020304" pitchFamily="18" charset="0"/>
                <a:cs typeface="Times New Roman" panose="02020603050405020304" pitchFamily="18" charset="0"/>
              </a:rPr>
              <a:t> 880 000 </a:t>
            </a:r>
            <a:r>
              <a:rPr lang="ru-RU" dirty="0" err="1">
                <a:latin typeface="Times New Roman" panose="02020603050405020304" pitchFamily="18" charset="0"/>
                <a:cs typeface="Times New Roman" panose="02020603050405020304" pitchFamily="18" charset="0"/>
              </a:rPr>
              <a:t>тг-ден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болады</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2. </a:t>
            </a:r>
            <a:r>
              <a:rPr lang="ru-RU" dirty="0" err="1">
                <a:latin typeface="Times New Roman" panose="02020603050405020304" pitchFamily="18" charset="0"/>
                <a:cs typeface="Times New Roman" panose="02020603050405020304" pitchFamily="18" charset="0"/>
              </a:rPr>
              <a:t>Бірінші</a:t>
            </a:r>
            <a:r>
              <a:rPr lang="ru-RU" dirty="0">
                <a:latin typeface="Times New Roman" panose="02020603050405020304" pitchFamily="18" charset="0"/>
                <a:cs typeface="Times New Roman" panose="02020603050405020304" pitchFamily="18" charset="0"/>
              </a:rPr>
              <a:t> айда таза </a:t>
            </a:r>
            <a:r>
              <a:rPr lang="ru-RU" dirty="0" err="1">
                <a:latin typeface="Times New Roman" panose="02020603050405020304" pitchFamily="18" charset="0"/>
                <a:cs typeface="Times New Roman" panose="02020603050405020304" pitchFamily="18" charset="0"/>
              </a:rPr>
              <a:t>пайда</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айдағы</a:t>
            </a:r>
            <a:r>
              <a:rPr lang="ru-RU" dirty="0">
                <a:latin typeface="Times New Roman" panose="02020603050405020304" pitchFamily="18" charset="0"/>
                <a:cs typeface="Times New Roman" panose="02020603050405020304" pitchFamily="18" charset="0"/>
              </a:rPr>
              <a:t> таза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кіріс</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кіріс</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күнгі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кіріс</a:t>
            </a:r>
            <a:r>
              <a:rPr lang="ru-RU" dirty="0">
                <a:latin typeface="Times New Roman" panose="02020603050405020304" pitchFamily="18" charset="0"/>
                <a:cs typeface="Times New Roman" panose="02020603050405020304" pitchFamily="18" charset="0"/>
              </a:rPr>
              <a:t>) * 30 </a:t>
            </a:r>
            <a:r>
              <a:rPr lang="ru-RU" dirty="0" err="1">
                <a:latin typeface="Times New Roman" panose="02020603050405020304" pitchFamily="18" charset="0"/>
                <a:cs typeface="Times New Roman" panose="02020603050405020304" pitchFamily="18" charset="0"/>
              </a:rPr>
              <a:t>күн</a:t>
            </a:r>
            <a:r>
              <a:rPr lang="ru-RU" dirty="0">
                <a:latin typeface="Times New Roman" panose="02020603050405020304" pitchFamily="18" charset="0"/>
                <a:cs typeface="Times New Roman" panose="02020603050405020304" pitchFamily="18" charset="0"/>
              </a:rPr>
              <a:t> = (30 </a:t>
            </a:r>
            <a:r>
              <a:rPr lang="ru-RU" dirty="0" err="1">
                <a:latin typeface="Times New Roman" panose="02020603050405020304" pitchFamily="18" charset="0"/>
                <a:cs typeface="Times New Roman" panose="02020603050405020304" pitchFamily="18" charset="0"/>
              </a:rPr>
              <a:t>күн</a:t>
            </a:r>
            <a:r>
              <a:rPr lang="ru-RU" dirty="0">
                <a:latin typeface="Times New Roman" panose="02020603050405020304" pitchFamily="18" charset="0"/>
                <a:cs typeface="Times New Roman" panose="02020603050405020304" pitchFamily="18" charset="0"/>
              </a:rPr>
              <a:t>. * 2,5 </a:t>
            </a:r>
            <a:r>
              <a:rPr lang="ru-RU" dirty="0" err="1">
                <a:latin typeface="Times New Roman" panose="02020603050405020304" pitchFamily="18" charset="0"/>
                <a:cs typeface="Times New Roman" panose="02020603050405020304" pitchFamily="18" charset="0"/>
              </a:rPr>
              <a:t>сағат</a:t>
            </a:r>
            <a:r>
              <a:rPr lang="ru-RU" dirty="0">
                <a:latin typeface="Times New Roman" panose="02020603050405020304" pitchFamily="18" charset="0"/>
                <a:cs typeface="Times New Roman" panose="02020603050405020304" pitchFamily="18" charset="0"/>
              </a:rPr>
              <a:t> * 600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сағ</a:t>
            </a:r>
            <a:r>
              <a:rPr lang="ru-RU" dirty="0">
                <a:latin typeface="Times New Roman" panose="02020603050405020304" pitchFamily="18" charset="0"/>
                <a:cs typeface="Times New Roman" panose="02020603050405020304" pitchFamily="18" charset="0"/>
              </a:rPr>
              <a:t>) * 30 </a:t>
            </a:r>
            <a:r>
              <a:rPr lang="ru-RU" dirty="0" err="1">
                <a:latin typeface="Times New Roman" panose="02020603050405020304" pitchFamily="18" charset="0"/>
                <a:cs typeface="Times New Roman" panose="02020603050405020304" pitchFamily="18" charset="0"/>
              </a:rPr>
              <a:t>күн</a:t>
            </a:r>
            <a:r>
              <a:rPr lang="ru-RU" dirty="0">
                <a:latin typeface="Times New Roman" panose="02020603050405020304" pitchFamily="18" charset="0"/>
                <a:cs typeface="Times New Roman" panose="02020603050405020304" pitchFamily="18" charset="0"/>
              </a:rPr>
              <a:t> = 4550 000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айына</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таза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 4 550 000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 — 1800 000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 = 2750000тг.</a:t>
            </a:r>
          </a:p>
          <a:p>
            <a:r>
              <a:rPr lang="ru-RU" dirty="0">
                <a:latin typeface="Times New Roman" panose="02020603050405020304" pitchFamily="18" charset="0"/>
                <a:cs typeface="Times New Roman" panose="02020603050405020304" pitchFamily="18" charset="0"/>
              </a:rPr>
              <a:t>3. </a:t>
            </a:r>
            <a:r>
              <a:rPr lang="ru-RU" dirty="0" err="1">
                <a:latin typeface="Times New Roman" panose="02020603050405020304" pitchFamily="18" charset="0"/>
                <a:cs typeface="Times New Roman" panose="02020603050405020304" pitchFamily="18" charset="0"/>
              </a:rPr>
              <a:t>Өтімділік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мерзімі</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өтелу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мерзімі</a:t>
            </a:r>
            <a:r>
              <a:rPr lang="ru-RU" dirty="0">
                <a:latin typeface="Times New Roman" panose="02020603050405020304" pitchFamily="18" charset="0"/>
                <a:cs typeface="Times New Roman" panose="02020603050405020304" pitchFamily="18" charset="0"/>
              </a:rPr>
              <a:t> = 2 488 500(</a:t>
            </a:r>
            <a:r>
              <a:rPr lang="ru-RU" dirty="0" err="1">
                <a:latin typeface="Times New Roman" panose="02020603050405020304" pitchFamily="18" charset="0"/>
                <a:cs typeface="Times New Roman" panose="02020603050405020304" pitchFamily="18" charset="0"/>
              </a:rPr>
              <a:t>біржолғы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шығындар</a:t>
            </a:r>
            <a:r>
              <a:rPr lang="ru-RU" dirty="0">
                <a:latin typeface="Times New Roman" panose="02020603050405020304" pitchFamily="18" charset="0"/>
                <a:cs typeface="Times New Roman" panose="02020603050405020304" pitchFamily="18" charset="0"/>
              </a:rPr>
              <a:t>) / 470 000 </a:t>
            </a:r>
            <a:r>
              <a:rPr lang="ru-RU" dirty="0" err="1">
                <a:latin typeface="Times New Roman" panose="02020603050405020304" pitchFamily="18" charset="0"/>
                <a:cs typeface="Times New Roman" panose="02020603050405020304" pitchFamily="18" charset="0"/>
              </a:rPr>
              <a:t>тг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айына</a:t>
            </a:r>
            <a:r>
              <a:rPr lang="ru-RU" dirty="0">
                <a:latin typeface="Times New Roman" panose="02020603050405020304" pitchFamily="18" charset="0"/>
                <a:cs typeface="Times New Roman" panose="02020603050405020304" pitchFamily="18" charset="0"/>
              </a:rPr>
              <a:t> таза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 1 </a:t>
            </a:r>
            <a:r>
              <a:rPr lang="ru-RU" dirty="0" err="1">
                <a:latin typeface="Times New Roman" panose="02020603050405020304" pitchFamily="18" charset="0"/>
                <a:cs typeface="Times New Roman" panose="02020603050405020304" pitchFamily="18" charset="0"/>
              </a:rPr>
              <a:t>жыл</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22443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FAEFBE7B-0487-4AC4-B272-B75AE4FBC3F4}"/>
              </a:ext>
            </a:extLst>
          </p:cNvPr>
          <p:cNvSpPr/>
          <p:nvPr/>
        </p:nvSpPr>
        <p:spPr>
          <a:xfrm>
            <a:off x="1505243" y="207445"/>
            <a:ext cx="9439421" cy="6443110"/>
          </a:xfrm>
          <a:prstGeom prst="rect">
            <a:avLst/>
          </a:prstGeom>
        </p:spPr>
        <p:txBody>
          <a:bodyPr wrap="square">
            <a:spAutoFit/>
          </a:bodyPr>
          <a:lstStyle/>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1. Бір жылғы түсім сомасы</a:t>
            </a: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(150 000+40 000+80 000 + 2 100 000) * 12 ай = </a:t>
            </a:r>
            <a:r>
              <a:rPr lang="kk-KZ" b="1" dirty="0">
                <a:latin typeface="Times New Roman" panose="02020603050405020304" pitchFamily="18" charset="0"/>
                <a:ea typeface="Calibri" panose="020F0502020204030204" pitchFamily="34" charset="0"/>
                <a:cs typeface="Times New Roman" panose="02020603050405020304" pitchFamily="18" charset="0"/>
              </a:rPr>
              <a:t>29 880 000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2. Шығын, ай (ауыспалы + тұрақты): 2 041 846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Жылына: </a:t>
            </a:r>
            <a:r>
              <a:rPr lang="kk-KZ" dirty="0">
                <a:latin typeface="Times New Roman" panose="02020603050405020304" pitchFamily="18" charset="0"/>
                <a:ea typeface="Calibri" panose="020F0502020204030204" pitchFamily="34" charset="0"/>
                <a:cs typeface="Times New Roman" panose="02020603050405020304" pitchFamily="18" charset="0"/>
              </a:rPr>
              <a:t>2 041 846 * 12 ай</a:t>
            </a:r>
            <a:r>
              <a:rPr lang="kk-KZ" b="1" dirty="0">
                <a:latin typeface="Times New Roman" panose="02020603050405020304" pitchFamily="18" charset="0"/>
                <a:ea typeface="Calibri" panose="020F0502020204030204" pitchFamily="34" charset="0"/>
                <a:cs typeface="Times New Roman" panose="02020603050405020304" pitchFamily="18" charset="0"/>
              </a:rPr>
              <a:t> = 24 502 152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3. Аммортизация: = </a:t>
            </a:r>
            <a:r>
              <a:rPr lang="kk-KZ" dirty="0">
                <a:latin typeface="Times New Roman" panose="02020603050405020304" pitchFamily="18" charset="0"/>
                <a:ea typeface="Calibri" panose="020F0502020204030204" pitchFamily="34" charset="0"/>
                <a:cs typeface="Times New Roman" panose="02020603050405020304" pitchFamily="18" charset="0"/>
              </a:rPr>
              <a:t>(жабдықтың сатып алу құны – жойылу құны )/жыл=</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b="1" i="1" dirty="0">
                <a:latin typeface="Times New Roman" panose="02020603050405020304" pitchFamily="18" charset="0"/>
                <a:ea typeface="Calibri" panose="020F0502020204030204" pitchFamily="34" charset="0"/>
                <a:cs typeface="Times New Roman" panose="02020603050405020304" pitchFamily="18" charset="0"/>
              </a:rPr>
              <a:t>2 430 666.67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Жойылу құны, 20% деп алсақ = (жабдықтың сатып алу құны * 20%)=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i="1" dirty="0">
                <a:latin typeface="Times New Roman" panose="02020603050405020304" pitchFamily="18" charset="0"/>
                <a:ea typeface="Calibri" panose="020F0502020204030204" pitchFamily="34" charset="0"/>
                <a:cs typeface="Times New Roman" panose="02020603050405020304" pitchFamily="18" charset="0"/>
              </a:rPr>
              <a:t>9 115 000 * 20% = 1 823 000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kk-KZ" i="1" dirty="0">
                <a:latin typeface="Times New Roman" panose="02020603050405020304" pitchFamily="18" charset="0"/>
                <a:ea typeface="Calibri" panose="020F0502020204030204" pitchFamily="34" charset="0"/>
                <a:cs typeface="Times New Roman" panose="02020603050405020304" pitchFamily="18" charset="0"/>
              </a:rPr>
              <a:t>(9 115 000 - 1 823 000)/ 3</a:t>
            </a:r>
            <a:r>
              <a:rPr lang="kk-KZ" b="1" i="1" dirty="0">
                <a:latin typeface="Times New Roman" panose="02020603050405020304" pitchFamily="18" charset="0"/>
                <a:ea typeface="Calibri" panose="020F0502020204030204" pitchFamily="34" charset="0"/>
                <a:cs typeface="Times New Roman" panose="02020603050405020304" pitchFamily="18" charset="0"/>
              </a:rPr>
              <a:t>=2 430 666.67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4. Жалпы пайда: (</a:t>
            </a:r>
            <a:r>
              <a:rPr lang="kk-KZ" dirty="0">
                <a:latin typeface="Times New Roman" panose="02020603050405020304" pitchFamily="18" charset="0"/>
                <a:ea typeface="Calibri" panose="020F0502020204030204" pitchFamily="34" charset="0"/>
                <a:cs typeface="Times New Roman" panose="02020603050405020304" pitchFamily="18" charset="0"/>
              </a:rPr>
              <a:t>түсім – шығын) = (29 880 000 – 24 502 152тг)</a:t>
            </a:r>
            <a:r>
              <a:rPr lang="kk-KZ" b="1" dirty="0">
                <a:latin typeface="Times New Roman" panose="02020603050405020304" pitchFamily="18" charset="0"/>
                <a:ea typeface="Calibri" panose="020F0502020204030204" pitchFamily="34" charset="0"/>
                <a:cs typeface="Times New Roman" panose="02020603050405020304" pitchFamily="18" charset="0"/>
              </a:rPr>
              <a:t> = 5 377 848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5. Табыс салығын</a:t>
            </a:r>
            <a:r>
              <a:rPr lang="kk-KZ" dirty="0">
                <a:latin typeface="Times New Roman" panose="02020603050405020304" pitchFamily="18" charset="0"/>
                <a:ea typeface="Calibri" panose="020F0502020204030204" pitchFamily="34" charset="0"/>
                <a:cs typeface="Times New Roman" panose="02020603050405020304" pitchFamily="18" charset="0"/>
              </a:rPr>
              <a:t> жыл сайын төлеу, 15%: (5 377 848 * 15%) = </a:t>
            </a:r>
            <a:r>
              <a:rPr lang="kk-KZ" b="1" dirty="0">
                <a:latin typeface="Times New Roman" panose="02020603050405020304" pitchFamily="18" charset="0"/>
                <a:ea typeface="Calibri" panose="020F0502020204030204" pitchFamily="34" charset="0"/>
                <a:cs typeface="Times New Roman" panose="02020603050405020304" pitchFamily="18" charset="0"/>
              </a:rPr>
              <a:t>806 677.2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6. Таза пайда:</a:t>
            </a:r>
            <a:r>
              <a:rPr lang="kk-KZ" dirty="0">
                <a:latin typeface="Times New Roman" panose="02020603050405020304" pitchFamily="18" charset="0"/>
                <a:ea typeface="Calibri" panose="020F0502020204030204" pitchFamily="34" charset="0"/>
                <a:cs typeface="Times New Roman" panose="02020603050405020304" pitchFamily="18" charset="0"/>
              </a:rPr>
              <a:t> (жалпы пайда – табыс салығы) = (5 377 848 – 806 677.2  ) =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4 571 170.8 тг.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7. Таза ақша ағымдары: (</a:t>
            </a:r>
            <a:r>
              <a:rPr lang="kk-KZ" dirty="0">
                <a:latin typeface="Times New Roman" panose="02020603050405020304" pitchFamily="18" charset="0"/>
                <a:ea typeface="Calibri" panose="020F0502020204030204" pitchFamily="34" charset="0"/>
                <a:cs typeface="Times New Roman" panose="02020603050405020304" pitchFamily="18" charset="0"/>
              </a:rPr>
              <a:t>таза пайда + аммортизация)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4 571 170.8  + 2 430 666.67 = </a:t>
            </a:r>
            <a:r>
              <a:rPr lang="kk-KZ" b="1" dirty="0">
                <a:latin typeface="Times New Roman" panose="02020603050405020304" pitchFamily="18" charset="0"/>
                <a:ea typeface="Calibri" panose="020F0502020204030204" pitchFamily="34" charset="0"/>
                <a:cs typeface="Times New Roman" panose="02020603050405020304" pitchFamily="18" charset="0"/>
              </a:rPr>
              <a:t>7 001 837.47 тг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8. Дисконттау коэффициенті, r=20%, n=1-ші жыл: </a:t>
            </a:r>
            <a:r>
              <a:rPr lang="kk-KZ" dirty="0">
                <a:latin typeface="Times New Roman" panose="02020603050405020304" pitchFamily="18" charset="0"/>
                <a:ea typeface="Calibri" panose="020F0502020204030204" pitchFamily="34" charset="0"/>
                <a:cs typeface="Times New Roman" panose="02020603050405020304" pitchFamily="18" charset="0"/>
              </a:rPr>
              <a:t>К</a:t>
            </a:r>
            <a:r>
              <a:rPr lang="kk-KZ" baseline="-25000" dirty="0">
                <a:latin typeface="Times New Roman" panose="02020603050405020304" pitchFamily="18" charset="0"/>
                <a:ea typeface="Calibri" panose="020F0502020204030204" pitchFamily="34" charset="0"/>
                <a:cs typeface="Times New Roman" panose="02020603050405020304" pitchFamily="18" charset="0"/>
              </a:rPr>
              <a:t>д</a:t>
            </a:r>
            <a:r>
              <a:rPr lang="kk-KZ" dirty="0">
                <a:latin typeface="Times New Roman" panose="02020603050405020304" pitchFamily="18" charset="0"/>
                <a:ea typeface="Calibri" panose="020F0502020204030204" pitchFamily="34" charset="0"/>
                <a:cs typeface="Times New Roman" panose="02020603050405020304" pitchFamily="18" charset="0"/>
              </a:rPr>
              <a:t> = 1/(1+r)^3 = 1/(1+20%)^3</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b="1" dirty="0">
                <a:latin typeface="Times New Roman" panose="02020603050405020304" pitchFamily="18" charset="0"/>
                <a:ea typeface="Calibri" panose="020F0502020204030204" pitchFamily="34" charset="0"/>
                <a:cs typeface="Times New Roman" panose="02020603050405020304" pitchFamily="18" charset="0"/>
              </a:rPr>
              <a:t>0.57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9. Дисконтталға таза ақша ағымдары: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(Таза ақша ағымдары * Дисконттау коэффициенті) = 7 001 837.47 * 0.57</a:t>
            </a:r>
            <a:r>
              <a:rPr lang="kk-KZ" b="1"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4 051 989.25 тг</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858829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EDC2A85-5DDC-4729-BE9D-37BF9CCEDCC6}"/>
              </a:ext>
            </a:extLst>
          </p:cNvPr>
          <p:cNvSpPr>
            <a:spLocks noGrp="1"/>
          </p:cNvSpPr>
          <p:nvPr>
            <p:ph type="title"/>
          </p:nvPr>
        </p:nvSpPr>
        <p:spPr/>
        <p:txBody>
          <a:bodyPr/>
          <a:lstStyle/>
          <a:p>
            <a:endParaRPr lang="ru-RU"/>
          </a:p>
        </p:txBody>
      </p:sp>
      <p:graphicFrame>
        <p:nvGraphicFramePr>
          <p:cNvPr id="6" name="Объект 5">
            <a:extLst>
              <a:ext uri="{FF2B5EF4-FFF2-40B4-BE49-F238E27FC236}">
                <a16:creationId xmlns:a16="http://schemas.microsoft.com/office/drawing/2014/main" xmlns="" id="{944F9DE7-7782-4417-91C1-31F443257D94}"/>
              </a:ext>
            </a:extLst>
          </p:cNvPr>
          <p:cNvGraphicFramePr>
            <a:graphicFrameLocks noGrp="1"/>
          </p:cNvGraphicFramePr>
          <p:nvPr>
            <p:ph idx="1"/>
            <p:extLst>
              <p:ext uri="{D42A27DB-BD31-4B8C-83A1-F6EECF244321}">
                <p14:modId xmlns:p14="http://schemas.microsoft.com/office/powerpoint/2010/main" xmlns="" val="2126080913"/>
              </p:ext>
            </p:extLst>
          </p:nvPr>
        </p:nvGraphicFramePr>
        <p:xfrm>
          <a:off x="0" y="0"/>
          <a:ext cx="12192000" cy="6857997"/>
        </p:xfrm>
        <a:graphic>
          <a:graphicData uri="http://schemas.openxmlformats.org/drawingml/2006/table">
            <a:tbl>
              <a:tblPr firstRow="1" firstCol="1" bandRow="1">
                <a:tableStyleId>{F5AB1C69-6EDB-4FF4-983F-18BD219EF322}</a:tableStyleId>
              </a:tblPr>
              <a:tblGrid>
                <a:gridCol w="4431913">
                  <a:extLst>
                    <a:ext uri="{9D8B030D-6E8A-4147-A177-3AD203B41FA5}">
                      <a16:colId xmlns:a16="http://schemas.microsoft.com/office/drawing/2014/main" xmlns="" val="347417889"/>
                    </a:ext>
                  </a:extLst>
                </a:gridCol>
                <a:gridCol w="2589739">
                  <a:extLst>
                    <a:ext uri="{9D8B030D-6E8A-4147-A177-3AD203B41FA5}">
                      <a16:colId xmlns:a16="http://schemas.microsoft.com/office/drawing/2014/main" xmlns="" val="1529736701"/>
                    </a:ext>
                  </a:extLst>
                </a:gridCol>
                <a:gridCol w="2404479">
                  <a:extLst>
                    <a:ext uri="{9D8B030D-6E8A-4147-A177-3AD203B41FA5}">
                      <a16:colId xmlns:a16="http://schemas.microsoft.com/office/drawing/2014/main" xmlns="" val="1070744552"/>
                    </a:ext>
                  </a:extLst>
                </a:gridCol>
                <a:gridCol w="2765869">
                  <a:extLst>
                    <a:ext uri="{9D8B030D-6E8A-4147-A177-3AD203B41FA5}">
                      <a16:colId xmlns:a16="http://schemas.microsoft.com/office/drawing/2014/main" xmlns="" val="4123347691"/>
                    </a:ext>
                  </a:extLst>
                </a:gridCol>
              </a:tblGrid>
              <a:tr h="927498">
                <a:tc>
                  <a:txBody>
                    <a:bodyPr/>
                    <a:lstStyle/>
                    <a:p>
                      <a:pPr algn="ctr">
                        <a:lnSpc>
                          <a:spcPct val="115000"/>
                        </a:lnSpc>
                        <a:spcAft>
                          <a:spcPts val="0"/>
                        </a:spcAft>
                      </a:pPr>
                      <a:r>
                        <a:rPr lang="kk-KZ" sz="1400">
                          <a:effectLst/>
                          <a:latin typeface="Arial" panose="020B0604020202020204" pitchFamily="34" charset="0"/>
                          <a:cs typeface="Arial" panose="020B0604020202020204" pitchFamily="34" charset="0"/>
                        </a:rPr>
                        <a:t>Экономикалық көрсеткіштер</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kk-KZ" sz="1400" dirty="0">
                          <a:effectLst/>
                          <a:latin typeface="Arial" panose="020B0604020202020204" pitchFamily="34" charset="0"/>
                          <a:cs typeface="Arial" panose="020B0604020202020204" pitchFamily="34" charset="0"/>
                        </a:rPr>
                        <a:t>1-ші жыл</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kk-KZ" sz="1400">
                          <a:effectLst/>
                          <a:latin typeface="Arial" panose="020B0604020202020204" pitchFamily="34" charset="0"/>
                          <a:cs typeface="Arial" panose="020B0604020202020204" pitchFamily="34" charset="0"/>
                        </a:rPr>
                        <a:t>2-ші жыл</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kk-KZ" sz="1400">
                          <a:effectLst/>
                          <a:latin typeface="Arial" panose="020B0604020202020204" pitchFamily="34" charset="0"/>
                          <a:cs typeface="Arial" panose="020B0604020202020204" pitchFamily="34" charset="0"/>
                        </a:rPr>
                        <a:t>3-ші жыл</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399148889"/>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1. Түсім</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dirty="0">
                          <a:effectLst/>
                          <a:latin typeface="Arial" panose="020B0604020202020204" pitchFamily="34" charset="0"/>
                          <a:cs typeface="Arial" panose="020B0604020202020204" pitchFamily="34" charset="0"/>
                        </a:rPr>
                        <a:t>25 140 000</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dirty="0">
                          <a:effectLst/>
                          <a:latin typeface="Arial" panose="020B0604020202020204" pitchFamily="34" charset="0"/>
                          <a:cs typeface="Arial" panose="020B0604020202020204" pitchFamily="34" charset="0"/>
                        </a:rPr>
                        <a:t>24 840 000</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dirty="0">
                          <a:effectLst/>
                          <a:latin typeface="Arial" panose="020B0604020202020204" pitchFamily="34" charset="0"/>
                          <a:cs typeface="Arial" panose="020B0604020202020204" pitchFamily="34" charset="0"/>
                        </a:rPr>
                        <a:t>29 880 000</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4223615856"/>
                  </a:ext>
                </a:extLst>
              </a:tr>
              <a:tr h="927498">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Ауыспалы + тұрақты шығындар</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dirty="0">
                          <a:effectLst/>
                          <a:latin typeface="Arial" panose="020B0604020202020204" pitchFamily="34" charset="0"/>
                          <a:cs typeface="Arial" panose="020B0604020202020204" pitchFamily="34" charset="0"/>
                        </a:rPr>
                        <a:t>17138250</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24 502 152</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24 502 152</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634294219"/>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3. Аммортизация</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2 430 666.67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kk-KZ" sz="1400" dirty="0">
                          <a:effectLst/>
                          <a:latin typeface="Arial" panose="020B0604020202020204" pitchFamily="34" charset="0"/>
                          <a:cs typeface="Arial" panose="020B0604020202020204" pitchFamily="34" charset="0"/>
                        </a:rPr>
                        <a:t>1599300</a:t>
                      </a:r>
                      <a:endParaRPr lang="ru-RU" sz="14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2 430 666.67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249390545"/>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4. Жалпы пайда</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637 848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337 848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5 377 848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215583449"/>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5. Табыс салығы</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95 677.2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50 677.2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806 677.2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581455726"/>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6. Таза пайда</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542 170.8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287 170.8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4 571 170.8</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554007677"/>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7. Таза ақша ағымдары</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2 972 837.47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2 717 837.47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7 001 837.47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940078616"/>
                  </a:ext>
                </a:extLst>
              </a:tr>
              <a:tr h="927498">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8. Дисконттау коэффициенті,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0.8333</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0.6944</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0.5787</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4876770"/>
                  </a:ext>
                </a:extLst>
              </a:tr>
              <a:tr h="927498">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9. Дисконтталған таза ақша ағымдары</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2 467 455.1001</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1 887 387.071</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4 051 989.25</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86083616"/>
                  </a:ext>
                </a:extLst>
              </a:tr>
              <a:tr h="449715">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10. Рентабельность</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en-US" sz="1400">
                          <a:effectLst/>
                          <a:latin typeface="Arial" panose="020B0604020202020204" pitchFamily="34" charset="0"/>
                          <a:cs typeface="Arial" panose="020B0604020202020204" pitchFamily="34" charset="0"/>
                        </a:rPr>
                        <a:t>5.9 </a:t>
                      </a:r>
                      <a:r>
                        <a:rPr lang="kk-KZ" sz="1400">
                          <a:effectLst/>
                          <a:latin typeface="Arial" panose="020B0604020202020204" pitchFamily="34" charset="0"/>
                          <a:cs typeface="Arial" panose="020B0604020202020204" pitchFamily="34" charset="0"/>
                        </a:rPr>
                        <a:t>%</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kk-KZ" sz="1400">
                          <a:effectLst/>
                          <a:latin typeface="Arial" panose="020B0604020202020204" pitchFamily="34" charset="0"/>
                          <a:cs typeface="Arial" panose="020B0604020202020204" pitchFamily="34" charset="0"/>
                        </a:rPr>
                        <a:t>3.15 %</a:t>
                      </a:r>
                      <a:endParaRPr lang="ru-RU"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en-US" sz="1400" dirty="0">
                          <a:effectLst/>
                          <a:latin typeface="Arial" panose="020B0604020202020204" pitchFamily="34" charset="0"/>
                          <a:cs typeface="Arial" panose="020B0604020202020204" pitchFamily="34" charset="0"/>
                        </a:rPr>
                        <a:t>50.14 </a:t>
                      </a:r>
                      <a:r>
                        <a:rPr lang="kk-KZ" sz="1400" dirty="0">
                          <a:effectLst/>
                          <a:latin typeface="Arial" panose="020B0604020202020204" pitchFamily="34" charset="0"/>
                          <a:cs typeface="Arial" panose="020B0604020202020204" pitchFamily="34" charset="0"/>
                        </a:rPr>
                        <a:t>%</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859619905"/>
                  </a:ext>
                </a:extLst>
              </a:tr>
            </a:tbl>
          </a:graphicData>
        </a:graphic>
      </p:graphicFrame>
    </p:spTree>
    <p:extLst>
      <p:ext uri="{BB962C8B-B14F-4D97-AF65-F5344CB8AC3E}">
        <p14:creationId xmlns:p14="http://schemas.microsoft.com/office/powerpoint/2010/main" xmlns="" val="1580072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graphicFrame>
            <p:nvGraphicFramePr>
              <p:cNvPr id="4" name="Объект 3">
                <a:extLst>
                  <a:ext uri="{FF2B5EF4-FFF2-40B4-BE49-F238E27FC236}">
                    <a16:creationId xmlns:a16="http://schemas.microsoft.com/office/drawing/2014/main" id="{C6BEB1C7-2213-437F-AC2E-2CA2B57DD09B}"/>
                  </a:ext>
                </a:extLst>
              </p:cNvPr>
              <p:cNvGraphicFramePr>
                <a:graphicFrameLocks noGrp="1"/>
              </p:cNvGraphicFramePr>
              <p:nvPr>
                <p:ph idx="1"/>
                <p:extLst>
                  <p:ext uri="{D42A27DB-BD31-4B8C-83A1-F6EECF244321}">
                    <p14:modId xmlns:p14="http://schemas.microsoft.com/office/powerpoint/2010/main" val="3577123348"/>
                  </p:ext>
                </p:extLst>
              </p:nvPr>
            </p:nvGraphicFramePr>
            <p:xfrm>
              <a:off x="1297857" y="3169981"/>
              <a:ext cx="9424219" cy="3275708"/>
            </p:xfrm>
            <a:graphic>
              <a:graphicData uri="http://schemas.openxmlformats.org/drawingml/2006/table">
                <a:tbl>
                  <a:tblPr firstRow="1" firstCol="1" bandRow="1">
                    <a:tableStyleId>{F5AB1C69-6EDB-4FF4-983F-18BD219EF322}</a:tableStyleId>
                  </a:tblPr>
                  <a:tblGrid>
                    <a:gridCol w="1656629">
                      <a:extLst>
                        <a:ext uri="{9D8B030D-6E8A-4147-A177-3AD203B41FA5}">
                          <a16:colId xmlns:a16="http://schemas.microsoft.com/office/drawing/2014/main" val="1230706422"/>
                        </a:ext>
                      </a:extLst>
                    </a:gridCol>
                    <a:gridCol w="4625583">
                      <a:extLst>
                        <a:ext uri="{9D8B030D-6E8A-4147-A177-3AD203B41FA5}">
                          <a16:colId xmlns:a16="http://schemas.microsoft.com/office/drawing/2014/main" val="3443038333"/>
                        </a:ext>
                      </a:extLst>
                    </a:gridCol>
                    <a:gridCol w="3142007">
                      <a:extLst>
                        <a:ext uri="{9D8B030D-6E8A-4147-A177-3AD203B41FA5}">
                          <a16:colId xmlns:a16="http://schemas.microsoft.com/office/drawing/2014/main" val="2043758969"/>
                        </a:ext>
                      </a:extLst>
                    </a:gridCol>
                  </a:tblGrid>
                  <a:tr h="391136">
                    <a:tc>
                      <a:txBody>
                        <a:bodyPr/>
                        <a:lstStyle/>
                        <a:p>
                          <a:pPr>
                            <a:lnSpc>
                              <a:spcPct val="107000"/>
                            </a:lnSpc>
                            <a:spcAft>
                              <a:spcPts val="0"/>
                            </a:spcAft>
                          </a:pPr>
                          <a:r>
                            <a:rPr lang="ru-RU" sz="2000">
                              <a:effectLst/>
                            </a:rPr>
                            <a:t>Жыл </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000">
                              <a:effectLst/>
                            </a:rPr>
                            <a:t>Т</a:t>
                          </a:r>
                          <a:r>
                            <a:rPr lang="kk-KZ" sz="2000" baseline="-25000">
                              <a:effectLst/>
                            </a:rPr>
                            <a:t>ок </a:t>
                          </a:r>
                          <a:r>
                            <a:rPr lang="kk-KZ" sz="2000" baseline="30000">
                              <a:effectLst/>
                            </a:rPr>
                            <a:t>дисконтталған</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Жауабы</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3219614"/>
                      </a:ext>
                    </a:extLst>
                  </a:tr>
                  <a:tr h="721143">
                    <a:tc>
                      <a:txBody>
                        <a:bodyPr/>
                        <a:lstStyle/>
                        <a:p>
                          <a:pPr>
                            <a:lnSpc>
                              <a:spcPct val="107000"/>
                            </a:lnSpc>
                            <a:spcAft>
                              <a:spcPts val="0"/>
                            </a:spcAft>
                          </a:pPr>
                          <a:r>
                            <a:rPr lang="ru-RU" sz="2000">
                              <a:effectLst/>
                            </a:rPr>
                            <a:t>1</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f>
                                  <m:fPr>
                                    <m:ctrlPr>
                                      <a:rPr lang="ru-RU" sz="2000">
                                        <a:effectLst/>
                                      </a:rPr>
                                    </m:ctrlPr>
                                  </m:fPr>
                                  <m:num>
                                    <m:r>
                                      <a:rPr lang="kk-KZ" sz="2000">
                                        <a:effectLst/>
                                      </a:rPr>
                                      <m:t>2 972 837.47</m:t>
                                    </m:r>
                                  </m:num>
                                  <m:den>
                                    <m:r>
                                      <a:rPr lang="kk-KZ" sz="2000">
                                        <a:effectLst/>
                                      </a:rPr>
                                      <m:t>(1+20%)^1</m:t>
                                    </m:r>
                                  </m:den>
                                </m:f>
                              </m:oMath>
                            </m:oMathPara>
                          </a14:m>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2 477 364.558</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3388829"/>
                      </a:ext>
                    </a:extLst>
                  </a:tr>
                  <a:tr h="721143">
                    <a:tc>
                      <a:txBody>
                        <a:bodyPr/>
                        <a:lstStyle/>
                        <a:p>
                          <a:pPr>
                            <a:lnSpc>
                              <a:spcPct val="107000"/>
                            </a:lnSpc>
                            <a:spcAft>
                              <a:spcPts val="0"/>
                            </a:spcAft>
                          </a:pPr>
                          <a:r>
                            <a:rPr lang="ru-RU" sz="2000">
                              <a:effectLst/>
                            </a:rPr>
                            <a:t>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f>
                                  <m:fPr>
                                    <m:ctrlPr>
                                      <a:rPr lang="ru-RU" sz="2000">
                                        <a:effectLst/>
                                      </a:rPr>
                                    </m:ctrlPr>
                                  </m:fPr>
                                  <m:num>
                                    <m:r>
                                      <a:rPr lang="kk-KZ" sz="2000">
                                        <a:effectLst/>
                                      </a:rPr>
                                      <m:t>2 717 837.47</m:t>
                                    </m:r>
                                  </m:num>
                                  <m:den>
                                    <m:r>
                                      <a:rPr lang="kk-KZ" sz="2000">
                                        <a:effectLst/>
                                      </a:rPr>
                                      <m:t>(1+20%)^2</m:t>
                                    </m:r>
                                  </m:den>
                                </m:f>
                              </m:oMath>
                            </m:oMathPara>
                          </a14:m>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1 887 387.1319</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6184318"/>
                      </a:ext>
                    </a:extLst>
                  </a:tr>
                  <a:tr h="721143">
                    <a:tc>
                      <a:txBody>
                        <a:bodyPr/>
                        <a:lstStyle/>
                        <a:p>
                          <a:pPr>
                            <a:lnSpc>
                              <a:spcPct val="107000"/>
                            </a:lnSpc>
                            <a:spcAft>
                              <a:spcPts val="0"/>
                            </a:spcAft>
                          </a:pPr>
                          <a:r>
                            <a:rPr lang="ru-RU" sz="2000">
                              <a:effectLst/>
                            </a:rPr>
                            <a:t>3 </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f>
                                  <m:fPr>
                                    <m:ctrlPr>
                                      <a:rPr lang="ru-RU" sz="2000">
                                        <a:effectLst/>
                                      </a:rPr>
                                    </m:ctrlPr>
                                  </m:fPr>
                                  <m:num>
                                    <m:r>
                                      <a:rPr lang="ru-RU" sz="2000">
                                        <a:effectLst/>
                                      </a:rPr>
                                      <m:t>7 001 837.47 </m:t>
                                    </m:r>
                                  </m:num>
                                  <m:den>
                                    <m:r>
                                      <a:rPr lang="kk-KZ" sz="2000">
                                        <a:effectLst/>
                                      </a:rPr>
                                      <m:t>(1+20%)^3</m:t>
                                    </m:r>
                                  </m:den>
                                </m:f>
                              </m:oMath>
                            </m:oMathPara>
                          </a14:m>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4 051 989.2766</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7338094"/>
                      </a:ext>
                    </a:extLst>
                  </a:tr>
                  <a:tr h="721143">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8416978"/>
                      </a:ext>
                    </a:extLst>
                  </a:tr>
                </a:tbl>
              </a:graphicData>
            </a:graphic>
          </p:graphicFrame>
        </mc:Choice>
        <mc:Fallback>
          <p:graphicFrame>
            <p:nvGraphicFramePr>
              <p:cNvPr id="4" name="Объект 3">
                <a:extLst>
                  <a:ext uri="{FF2B5EF4-FFF2-40B4-BE49-F238E27FC236}">
                    <a16:creationId xmlns:a16="http://schemas.microsoft.com/office/drawing/2014/main" xmlns="" id="{C6BEB1C7-2213-437F-AC2E-2CA2B57DD09B}"/>
                  </a:ext>
                </a:extLst>
              </p:cNvPr>
              <p:cNvGraphicFramePr>
                <a:graphicFrameLocks noGrp="1"/>
              </p:cNvGraphicFramePr>
              <p:nvPr>
                <p:ph idx="1"/>
                <p:extLst>
                  <p:ext uri="{D42A27DB-BD31-4B8C-83A1-F6EECF244321}">
                    <p14:modId xmlns:p14="http://schemas.microsoft.com/office/powerpoint/2010/main" xmlns="" val="3577123348"/>
                  </p:ext>
                </p:extLst>
              </p:nvPr>
            </p:nvGraphicFramePr>
            <p:xfrm>
              <a:off x="1297857" y="3169981"/>
              <a:ext cx="9424219" cy="3275708"/>
            </p:xfrm>
            <a:graphic>
              <a:graphicData uri="http://schemas.openxmlformats.org/drawingml/2006/table">
                <a:tbl>
                  <a:tblPr firstRow="1" firstCol="1" bandRow="1">
                    <a:tableStyleId>{F5AB1C69-6EDB-4FF4-983F-18BD219EF322}</a:tableStyleId>
                  </a:tblPr>
                  <a:tblGrid>
                    <a:gridCol w="1656629">
                      <a:extLst>
                        <a:ext uri="{9D8B030D-6E8A-4147-A177-3AD203B41FA5}">
                          <a16:colId xmlns:a16="http://schemas.microsoft.com/office/drawing/2014/main" xmlns="" val="1230706422"/>
                        </a:ext>
                      </a:extLst>
                    </a:gridCol>
                    <a:gridCol w="4625583">
                      <a:extLst>
                        <a:ext uri="{9D8B030D-6E8A-4147-A177-3AD203B41FA5}">
                          <a16:colId xmlns:a16="http://schemas.microsoft.com/office/drawing/2014/main" xmlns="" val="3443038333"/>
                        </a:ext>
                      </a:extLst>
                    </a:gridCol>
                    <a:gridCol w="3142007">
                      <a:extLst>
                        <a:ext uri="{9D8B030D-6E8A-4147-A177-3AD203B41FA5}">
                          <a16:colId xmlns:a16="http://schemas.microsoft.com/office/drawing/2014/main" xmlns="" val="2043758969"/>
                        </a:ext>
                      </a:extLst>
                    </a:gridCol>
                  </a:tblGrid>
                  <a:tr h="391136">
                    <a:tc>
                      <a:txBody>
                        <a:bodyPr/>
                        <a:lstStyle/>
                        <a:p>
                          <a:pPr>
                            <a:lnSpc>
                              <a:spcPct val="107000"/>
                            </a:lnSpc>
                            <a:spcAft>
                              <a:spcPts val="0"/>
                            </a:spcAft>
                          </a:pPr>
                          <a:r>
                            <a:rPr lang="ru-RU" sz="2000">
                              <a:effectLst/>
                            </a:rPr>
                            <a:t>Жыл </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2000">
                              <a:effectLst/>
                            </a:rPr>
                            <a:t>Т</a:t>
                          </a:r>
                          <a:r>
                            <a:rPr lang="kk-KZ" sz="2000" baseline="-25000">
                              <a:effectLst/>
                            </a:rPr>
                            <a:t>ок </a:t>
                          </a:r>
                          <a:r>
                            <a:rPr lang="kk-KZ" sz="2000" baseline="30000">
                              <a:effectLst/>
                            </a:rPr>
                            <a:t>дисконтталған</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2000">
                              <a:effectLst/>
                            </a:rPr>
                            <a:t>Жауабы</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53219614"/>
                      </a:ext>
                    </a:extLst>
                  </a:tr>
                  <a:tr h="721143">
                    <a:tc>
                      <a:txBody>
                        <a:bodyPr/>
                        <a:lstStyle/>
                        <a:p>
                          <a:pPr>
                            <a:lnSpc>
                              <a:spcPct val="107000"/>
                            </a:lnSpc>
                            <a:spcAft>
                              <a:spcPts val="0"/>
                            </a:spcAft>
                          </a:pPr>
                          <a:r>
                            <a:rPr lang="ru-RU" sz="2000">
                              <a:effectLst/>
                            </a:rPr>
                            <a:t>1</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ru-RU"/>
                        </a:p>
                      </a:txBody>
                      <a:tcPr marL="68580" marR="68580" marT="0" marB="0">
                        <a:blipFill>
                          <a:blip r:embed="rId2"/>
                          <a:stretch>
                            <a:fillRect l="-35968" t="-63866" r="-68643" b="-300000"/>
                          </a:stretch>
                        </a:blipFill>
                      </a:tcPr>
                    </a:tc>
                    <a:tc>
                      <a:txBody>
                        <a:bodyPr/>
                        <a:lstStyle/>
                        <a:p>
                          <a:pPr>
                            <a:lnSpc>
                              <a:spcPct val="107000"/>
                            </a:lnSpc>
                            <a:spcAft>
                              <a:spcPts val="0"/>
                            </a:spcAft>
                          </a:pPr>
                          <a:r>
                            <a:rPr lang="ru-RU" sz="2000">
                              <a:effectLst/>
                            </a:rPr>
                            <a:t>2 477 364.558</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533388829"/>
                      </a:ext>
                    </a:extLst>
                  </a:tr>
                  <a:tr h="721143">
                    <a:tc>
                      <a:txBody>
                        <a:bodyPr/>
                        <a:lstStyle/>
                        <a:p>
                          <a:pPr>
                            <a:lnSpc>
                              <a:spcPct val="107000"/>
                            </a:lnSpc>
                            <a:spcAft>
                              <a:spcPts val="0"/>
                            </a:spcAft>
                          </a:pPr>
                          <a:r>
                            <a:rPr lang="ru-RU" sz="2000">
                              <a:effectLst/>
                            </a:rPr>
                            <a:t>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ru-RU"/>
                        </a:p>
                      </a:txBody>
                      <a:tcPr marL="68580" marR="68580" marT="0" marB="0">
                        <a:blipFill>
                          <a:blip r:embed="rId2"/>
                          <a:stretch>
                            <a:fillRect l="-35968" t="-165254" r="-68643" b="-202542"/>
                          </a:stretch>
                        </a:blipFill>
                      </a:tcPr>
                    </a:tc>
                    <a:tc>
                      <a:txBody>
                        <a:bodyPr/>
                        <a:lstStyle/>
                        <a:p>
                          <a:pPr>
                            <a:lnSpc>
                              <a:spcPct val="107000"/>
                            </a:lnSpc>
                            <a:spcAft>
                              <a:spcPts val="0"/>
                            </a:spcAft>
                          </a:pPr>
                          <a:r>
                            <a:rPr lang="ru-RU" sz="2000">
                              <a:effectLst/>
                            </a:rPr>
                            <a:t>1 887 387.1319</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966184318"/>
                      </a:ext>
                    </a:extLst>
                  </a:tr>
                  <a:tr h="721143">
                    <a:tc>
                      <a:txBody>
                        <a:bodyPr/>
                        <a:lstStyle/>
                        <a:p>
                          <a:pPr>
                            <a:lnSpc>
                              <a:spcPct val="107000"/>
                            </a:lnSpc>
                            <a:spcAft>
                              <a:spcPts val="0"/>
                            </a:spcAft>
                          </a:pPr>
                          <a:r>
                            <a:rPr lang="ru-RU" sz="2000">
                              <a:effectLst/>
                            </a:rPr>
                            <a:t>3 </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ru-RU"/>
                        </a:p>
                      </a:txBody>
                      <a:tcPr marL="68580" marR="68580" marT="0" marB="0">
                        <a:blipFill>
                          <a:blip r:embed="rId2"/>
                          <a:stretch>
                            <a:fillRect l="-35968" t="-263025" r="-68643" b="-100840"/>
                          </a:stretch>
                        </a:blipFill>
                      </a:tcPr>
                    </a:tc>
                    <a:tc>
                      <a:txBody>
                        <a:bodyPr/>
                        <a:lstStyle/>
                        <a:p>
                          <a:pPr>
                            <a:lnSpc>
                              <a:spcPct val="107000"/>
                            </a:lnSpc>
                            <a:spcAft>
                              <a:spcPts val="0"/>
                            </a:spcAft>
                          </a:pPr>
                          <a:r>
                            <a:rPr lang="ru-RU" sz="2000">
                              <a:effectLst/>
                            </a:rPr>
                            <a:t>4 051 989.2766</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327338094"/>
                      </a:ext>
                    </a:extLst>
                  </a:tr>
                  <a:tr h="721143">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88416978"/>
                      </a:ext>
                    </a:extLst>
                  </a:tr>
                </a:tbl>
              </a:graphicData>
            </a:graphic>
          </p:graphicFrame>
        </mc:Fallback>
      </mc:AlternateContent>
      <p:sp>
        <p:nvSpPr>
          <p:cNvPr id="5" name="Rectangle 1">
            <a:extLst>
              <a:ext uri="{FF2B5EF4-FFF2-40B4-BE49-F238E27FC236}">
                <a16:creationId xmlns:a16="http://schemas.microsoft.com/office/drawing/2014/main" xmlns="" id="{9777B033-8168-41C9-965C-E716B185E57C}"/>
              </a:ext>
            </a:extLst>
          </p:cNvPr>
          <p:cNvSpPr>
            <a:spLocks noChangeArrowheads="1"/>
          </p:cNvSpPr>
          <p:nvPr/>
        </p:nvSpPr>
        <p:spPr bwMode="auto">
          <a:xfrm>
            <a:off x="1030194" y="412311"/>
            <a:ext cx="10001599" cy="28315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 Т</a:t>
            </a:r>
            <a:r>
              <a:rPr kumimoji="0" lang="kk-KZ" altLang="ru-RU" sz="20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ок </a:t>
            </a: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н/е өтелу мерзімі</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бастапқы шығындардан таза пайда сомасын алып тастаймыз:</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жыл көлеміндегі таза пайда сомасы  542 170.8 + 287 170.8 + 4 571 170.8 = 5</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400</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512.4 тең. Есептеулерде 4 жыл жоқ болғандықтан оны 3-ші жылға тең деп аламыз. </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Сонда 5</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400</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512.4 + 4 571 170.8 = 9</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971</a:t>
            </a:r>
            <a:r>
              <a:rPr kumimoji="0" lang="kk-KZ"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683.2</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971</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683.2  - 9</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115</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000 = 856</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683.2 </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856</a:t>
            </a:r>
            <a:r>
              <a:rPr kumimoji="0" lang="ru-RU" altLang="ru-RU"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683.2 </a:t>
            </a:r>
            <a:r>
              <a:rPr kumimoji="0" lang="ru-RU" altLang="ru-RU" sz="2000" b="0" i="1"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a:t>÷</a:t>
            </a:r>
            <a:r>
              <a:rPr kumimoji="0" lang="ru-RU" altLang="ru-RU" sz="2000" b="0" i="0" u="none" strike="noStrike" cap="none" normalizeH="0" baseline="0" dirty="0">
                <a:ln>
                  <a:noFill/>
                </a:ln>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 </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4 571 170.8 = 0.1874 жыл </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a:t>
            </a:r>
            <a:r>
              <a:rPr kumimoji="0" lang="kk-KZ" altLang="ru-RU" sz="20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ок</a:t>
            </a:r>
            <a:r>
              <a:rPr kumimoji="0" lang="kk-KZ"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жыл.</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  Т</a:t>
            </a:r>
            <a:r>
              <a:rPr kumimoji="0" lang="kk-KZ" altLang="ru-RU" sz="20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ок </a:t>
            </a:r>
            <a:r>
              <a:rPr kumimoji="0" lang="kk-KZ" altLang="ru-RU" sz="20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дисконтталған</a:t>
            </a:r>
            <a:r>
              <a:rPr kumimoji="0" lang="kk-KZ"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kk-KZ" altLang="ru-RU" sz="2000" b="1" i="1"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a:t>=</a:t>
            </a:r>
            <a:r>
              <a:rPr kumimoji="0" lang="kk-KZ" altLang="ru-RU" sz="2000" b="1" i="0"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a:t>Таза ақша ағымдары</a:t>
            </a:r>
            <a:r>
              <a:rPr kumimoji="0" lang="kk-KZ" altLang="ru-RU" sz="2000" b="1" i="1"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a:t>(1+r)^n</a:t>
            </a:r>
            <a:r>
              <a:rPr kumimoji="0" lang="kk-KZ" altLang="ru-RU" sz="2000" b="1" i="0" u="none" strike="noStrike" cap="none" normalizeH="0" baseline="0" dirty="0">
                <a:ln>
                  <a:noFill/>
                </a:ln>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 = </a:t>
            </a:r>
            <a:r>
              <a:rPr kumimoji="0" lang="ru-RU" altLang="ru-RU" sz="2000" b="1" i="0" u="none" strike="noStrike" cap="none" normalizeH="0" baseline="0" dirty="0">
                <a:ln>
                  <a:noFill/>
                </a:ln>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.88</a:t>
            </a:r>
            <a:r>
              <a:rPr kumimoji="0" lang="kk-KZ" altLang="ru-RU" sz="2000" b="1" i="0" u="none" strike="noStrike" cap="none" normalizeH="0" baseline="0" dirty="0">
                <a:ln>
                  <a:noFill/>
                </a:ln>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 жыл</a:t>
            </a:r>
            <a:endParaRPr kumimoji="0" lang="ru-RU" altLang="ru-RU"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3735414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xmlns="" id="{F29B78B8-1965-481C-B44B-BB118284538E}"/>
              </a:ext>
            </a:extLst>
          </p:cNvPr>
          <p:cNvGraphicFramePr>
            <a:graphicFrameLocks noGrp="1"/>
          </p:cNvGraphicFramePr>
          <p:nvPr>
            <p:ph idx="1"/>
            <p:extLst>
              <p:ext uri="{D42A27DB-BD31-4B8C-83A1-F6EECF244321}">
                <p14:modId xmlns:p14="http://schemas.microsoft.com/office/powerpoint/2010/main" xmlns="" val="3513903687"/>
              </p:ext>
            </p:extLst>
          </p:nvPr>
        </p:nvGraphicFramePr>
        <p:xfrm>
          <a:off x="970671" y="239152"/>
          <a:ext cx="10100602" cy="6260126"/>
        </p:xfrm>
        <a:graphic>
          <a:graphicData uri="http://schemas.openxmlformats.org/drawingml/2006/table">
            <a:tbl>
              <a:tblPr>
                <a:tableStyleId>{5C22544A-7EE6-4342-B048-85BDC9FD1C3A}</a:tableStyleId>
              </a:tblPr>
              <a:tblGrid>
                <a:gridCol w="3277487">
                  <a:extLst>
                    <a:ext uri="{9D8B030D-6E8A-4147-A177-3AD203B41FA5}">
                      <a16:colId xmlns:a16="http://schemas.microsoft.com/office/drawing/2014/main" xmlns="" val="361886332"/>
                    </a:ext>
                  </a:extLst>
                </a:gridCol>
                <a:gridCol w="238073">
                  <a:extLst>
                    <a:ext uri="{9D8B030D-6E8A-4147-A177-3AD203B41FA5}">
                      <a16:colId xmlns:a16="http://schemas.microsoft.com/office/drawing/2014/main" xmlns="" val="2376125870"/>
                    </a:ext>
                  </a:extLst>
                </a:gridCol>
                <a:gridCol w="3292521">
                  <a:extLst>
                    <a:ext uri="{9D8B030D-6E8A-4147-A177-3AD203B41FA5}">
                      <a16:colId xmlns:a16="http://schemas.microsoft.com/office/drawing/2014/main" xmlns="" val="137371554"/>
                    </a:ext>
                  </a:extLst>
                </a:gridCol>
                <a:gridCol w="3292521">
                  <a:extLst>
                    <a:ext uri="{9D8B030D-6E8A-4147-A177-3AD203B41FA5}">
                      <a16:colId xmlns:a16="http://schemas.microsoft.com/office/drawing/2014/main" xmlns="" val="3275645589"/>
                    </a:ext>
                  </a:extLst>
                </a:gridCol>
              </a:tblGrid>
              <a:tr h="506138">
                <a:tc>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 жыл</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2 жыл</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227395181"/>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тұрақты шығындар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681003995"/>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Жалақы</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ru-RU" sz="1800" dirty="0">
                          <a:effectLst/>
                          <a:latin typeface="Arial" panose="020B0604020202020204" pitchFamily="34" charset="0"/>
                          <a:cs typeface="Arial" panose="020B0604020202020204" pitchFamily="34" charset="0"/>
                        </a:rPr>
                        <a:t>4325000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dirty="0">
                          <a:effectLst/>
                          <a:latin typeface="Arial" panose="020B0604020202020204" pitchFamily="34" charset="0"/>
                          <a:cs typeface="Arial" panose="020B0604020202020204" pitchFamily="34" charset="0"/>
                        </a:rPr>
                        <a:t>4680000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670133916"/>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салықтар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1297500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1404000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922318424"/>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Жалға алу</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2640000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2880000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1087858611"/>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Амортизация</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3670000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dirty="0">
                          <a:effectLst/>
                          <a:latin typeface="Arial" panose="020B0604020202020204" pitchFamily="34" charset="0"/>
                          <a:cs typeface="Arial" panose="020B0604020202020204" pitchFamily="34" charset="0"/>
                        </a:rPr>
                        <a:t>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636096458"/>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А</a:t>
                      </a:r>
                      <a:r>
                        <a:rPr lang="ru-RU" sz="1800">
                          <a:effectLst/>
                          <a:latin typeface="Arial" panose="020B0604020202020204" pitchFamily="34" charset="0"/>
                          <a:cs typeface="Arial" panose="020B0604020202020204" pitchFamily="34" charset="0"/>
                        </a:rPr>
                        <a:t>уыспалы шығыстар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 </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1479061365"/>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Азық-түлік</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3588750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5265000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3010114160"/>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коммуналдық шығындар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176000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192000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008790509"/>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көлік</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66000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72000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688384573"/>
                  </a:ext>
                </a:extLst>
              </a:tr>
              <a:tr h="479499">
                <a:tc gridSpan="2">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жарнама</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55000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60000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019452395"/>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басқа ауыспалы шығыстар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dirty="0">
                          <a:effectLst/>
                          <a:latin typeface="Arial" panose="020B0604020202020204" pitchFamily="34" charset="0"/>
                          <a:cs typeface="Arial" panose="020B0604020202020204" pitchFamily="34" charset="0"/>
                        </a:rPr>
                        <a:t>1320000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1440000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1481203227"/>
                  </a:ext>
                </a:extLst>
              </a:tr>
              <a:tr h="479499">
                <a:tc gridSpan="2">
                  <a:txBody>
                    <a:bodyPr/>
                    <a:lstStyle/>
                    <a:p>
                      <a:pPr algn="ctr">
                        <a:lnSpc>
                          <a:spcPct val="107000"/>
                        </a:lnSpc>
                        <a:spcAft>
                          <a:spcPts val="0"/>
                        </a:spcAft>
                      </a:pPr>
                      <a:r>
                        <a:rPr lang="ru-RU" sz="1800">
                          <a:effectLst/>
                          <a:latin typeface="Arial" panose="020B0604020202020204" pitchFamily="34" charset="0"/>
                          <a:cs typeface="Arial" panose="020B0604020202020204" pitchFamily="34" charset="0"/>
                        </a:rPr>
                        <a:t>шығындардың барлығы</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tc>
                  <a:txBody>
                    <a:bodyPr/>
                    <a:lstStyle/>
                    <a:p>
                      <a:pPr algn="ctr">
                        <a:lnSpc>
                          <a:spcPct val="107000"/>
                        </a:lnSpc>
                        <a:spcAft>
                          <a:spcPts val="0"/>
                        </a:spcAft>
                      </a:pPr>
                      <a:r>
                        <a:rPr lang="kk-KZ" sz="1800">
                          <a:effectLst/>
                          <a:latin typeface="Arial" panose="020B0604020202020204" pitchFamily="34" charset="0"/>
                          <a:cs typeface="Arial" panose="020B0604020202020204" pitchFamily="34" charset="0"/>
                        </a:rPr>
                        <a:t>17138250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kk-KZ" sz="1800" dirty="0">
                          <a:effectLst/>
                          <a:latin typeface="Arial" panose="020B0604020202020204" pitchFamily="34" charset="0"/>
                          <a:cs typeface="Arial" panose="020B0604020202020204" pitchFamily="34" charset="0"/>
                        </a:rPr>
                        <a:t>1599300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4208441816"/>
                  </a:ext>
                </a:extLst>
              </a:tr>
            </a:tbl>
          </a:graphicData>
        </a:graphic>
      </p:graphicFrame>
    </p:spTree>
    <p:extLst>
      <p:ext uri="{BB962C8B-B14F-4D97-AF65-F5344CB8AC3E}">
        <p14:creationId xmlns:p14="http://schemas.microsoft.com/office/powerpoint/2010/main" xmlns="" val="2432962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xmlns="" id="{D72482B8-EBD8-4239-B9D4-093A3FDB837C}"/>
              </a:ext>
            </a:extLst>
          </p:cNvPr>
          <p:cNvGraphicFramePr>
            <a:graphicFrameLocks noGrp="1"/>
          </p:cNvGraphicFramePr>
          <p:nvPr>
            <p:extLst>
              <p:ext uri="{D42A27DB-BD31-4B8C-83A1-F6EECF244321}">
                <p14:modId xmlns:p14="http://schemas.microsoft.com/office/powerpoint/2010/main" xmlns="" val="3775353825"/>
              </p:ext>
            </p:extLst>
          </p:nvPr>
        </p:nvGraphicFramePr>
        <p:xfrm>
          <a:off x="1012874" y="281354"/>
          <a:ext cx="10888394" cy="6288260"/>
        </p:xfrm>
        <a:graphic>
          <a:graphicData uri="http://schemas.openxmlformats.org/drawingml/2006/table">
            <a:tbl>
              <a:tblPr>
                <a:tableStyleId>{073A0DAA-6AF3-43AB-8588-CEC1D06C72B9}</a:tableStyleId>
              </a:tblPr>
              <a:tblGrid>
                <a:gridCol w="5444197">
                  <a:extLst>
                    <a:ext uri="{9D8B030D-6E8A-4147-A177-3AD203B41FA5}">
                      <a16:colId xmlns:a16="http://schemas.microsoft.com/office/drawing/2014/main" xmlns="" val="998808492"/>
                    </a:ext>
                  </a:extLst>
                </a:gridCol>
                <a:gridCol w="5444197">
                  <a:extLst>
                    <a:ext uri="{9D8B030D-6E8A-4147-A177-3AD203B41FA5}">
                      <a16:colId xmlns:a16="http://schemas.microsoft.com/office/drawing/2014/main" xmlns="" val="1828144900"/>
                    </a:ext>
                  </a:extLst>
                </a:gridCol>
              </a:tblGrid>
              <a:tr h="628826">
                <a:tc gridSpan="2">
                  <a:txBody>
                    <a:bodyPr/>
                    <a:lstStyle/>
                    <a:p>
                      <a:pPr algn="ctr">
                        <a:lnSpc>
                          <a:spcPct val="107000"/>
                        </a:lnSpc>
                        <a:spcAft>
                          <a:spcPts val="0"/>
                        </a:spcAft>
                      </a:pPr>
                      <a:r>
                        <a:rPr lang="kk-KZ" sz="2400" dirty="0">
                          <a:effectLst/>
                          <a:latin typeface="Arial" panose="020B0604020202020204" pitchFamily="34" charset="0"/>
                          <a:cs typeface="Arial" panose="020B0604020202020204" pitchFamily="34" charset="0"/>
                        </a:rPr>
                        <a:t>А</a:t>
                      </a:r>
                      <a:r>
                        <a:rPr lang="ru-RU" sz="2400" dirty="0" err="1">
                          <a:effectLst/>
                          <a:latin typeface="Arial" panose="020B0604020202020204" pitchFamily="34" charset="0"/>
                          <a:cs typeface="Arial" panose="020B0604020202020204" pitchFamily="34" charset="0"/>
                        </a:rPr>
                        <a:t>лғашқы</a:t>
                      </a:r>
                      <a:r>
                        <a:rPr lang="ru-RU" sz="2400" dirty="0">
                          <a:effectLst/>
                          <a:latin typeface="Arial" panose="020B0604020202020204" pitchFamily="34" charset="0"/>
                          <a:cs typeface="Arial" panose="020B0604020202020204" pitchFamily="34" charset="0"/>
                        </a:rPr>
                        <a:t> </a:t>
                      </a:r>
                      <a:r>
                        <a:rPr lang="ru-RU" sz="2400" dirty="0" err="1">
                          <a:effectLst/>
                          <a:latin typeface="Arial" panose="020B0604020202020204" pitchFamily="34" charset="0"/>
                          <a:cs typeface="Arial" panose="020B0604020202020204" pitchFamily="34" charset="0"/>
                        </a:rPr>
                        <a:t>айлардағы</a:t>
                      </a:r>
                      <a:r>
                        <a:rPr lang="ru-RU" sz="2400" dirty="0">
                          <a:effectLst/>
                          <a:latin typeface="Arial" panose="020B0604020202020204" pitchFamily="34" charset="0"/>
                          <a:cs typeface="Arial" panose="020B0604020202020204" pitchFamily="34" charset="0"/>
                        </a:rPr>
                        <a:t> </a:t>
                      </a:r>
                      <a:r>
                        <a:rPr lang="ru-RU" sz="2400" dirty="0" err="1">
                          <a:effectLst/>
                          <a:latin typeface="Arial" panose="020B0604020202020204" pitchFamily="34" charset="0"/>
                          <a:cs typeface="Arial" panose="020B0604020202020204" pitchFamily="34" charset="0"/>
                        </a:rPr>
                        <a:t>қаржы</a:t>
                      </a:r>
                      <a:r>
                        <a:rPr lang="ru-RU" sz="2400" dirty="0">
                          <a:effectLst/>
                          <a:latin typeface="Arial" panose="020B0604020202020204" pitchFamily="34" charset="0"/>
                          <a:cs typeface="Arial" panose="020B0604020202020204" pitchFamily="34" charset="0"/>
                        </a:rPr>
                        <a:t> </a:t>
                      </a:r>
                      <a:r>
                        <a:rPr lang="ru-RU" sz="2400" dirty="0" err="1">
                          <a:effectLst/>
                          <a:latin typeface="Arial" panose="020B0604020202020204" pitchFamily="34" charset="0"/>
                          <a:cs typeface="Arial" panose="020B0604020202020204" pitchFamily="34" charset="0"/>
                        </a:rPr>
                        <a:t>жоспары</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hMerge="1">
                  <a:txBody>
                    <a:bodyPr/>
                    <a:lstStyle/>
                    <a:p>
                      <a:endParaRPr lang="ru-RU"/>
                    </a:p>
                  </a:txBody>
                  <a:tcPr/>
                </a:tc>
                <a:extLst>
                  <a:ext uri="{0D108BD9-81ED-4DB2-BD59-A6C34878D82A}">
                    <a16:rowId xmlns:a16="http://schemas.microsoft.com/office/drawing/2014/main" xmlns="" val="883536367"/>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орташа чек</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3000-5000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628749207"/>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келушілердің орташа саны</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50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501455019"/>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барлық кірістер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dirty="0">
                          <a:effectLst/>
                          <a:latin typeface="Arial" panose="020B0604020202020204" pitchFamily="34" charset="0"/>
                          <a:cs typeface="Arial" panose="020B0604020202020204" pitchFamily="34" charset="0"/>
                        </a:rPr>
                        <a:t>7500000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342510915"/>
                  </a:ext>
                </a:extLst>
              </a:tr>
              <a:tr h="628826">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Жалға алу</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1500000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479807535"/>
                  </a:ext>
                </a:extLst>
              </a:tr>
              <a:tr h="628826">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Ж/а</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1875000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1360169527"/>
                  </a:ext>
                </a:extLst>
              </a:tr>
              <a:tr h="628826">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Маркетинг</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750000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433085916"/>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қосымша шығындар</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600000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3132407568"/>
                  </a:ext>
                </a:extLst>
              </a:tr>
              <a:tr h="628826">
                <a:tc>
                  <a:txBody>
                    <a:bodyPr/>
                    <a:lstStyle/>
                    <a:p>
                      <a:pPr>
                        <a:lnSpc>
                          <a:spcPct val="107000"/>
                        </a:lnSpc>
                        <a:spcAft>
                          <a:spcPts val="0"/>
                        </a:spcAft>
                      </a:pPr>
                      <a:r>
                        <a:rPr lang="ru-RU" sz="2400" dirty="0" err="1">
                          <a:effectLst/>
                          <a:latin typeface="Arial" panose="020B0604020202020204" pitchFamily="34" charset="0"/>
                          <a:cs typeface="Arial" panose="020B0604020202020204" pitchFamily="34" charset="0"/>
                        </a:rPr>
                        <a:t>барлық</a:t>
                      </a:r>
                      <a:r>
                        <a:rPr lang="ru-RU" sz="2400" dirty="0">
                          <a:effectLst/>
                          <a:latin typeface="Arial" panose="020B0604020202020204" pitchFamily="34" charset="0"/>
                          <a:cs typeface="Arial" panose="020B0604020202020204" pitchFamily="34" charset="0"/>
                        </a:rPr>
                        <a:t> </a:t>
                      </a:r>
                      <a:r>
                        <a:rPr lang="ru-RU" sz="2400" dirty="0" err="1">
                          <a:effectLst/>
                          <a:latin typeface="Arial" panose="020B0604020202020204" pitchFamily="34" charset="0"/>
                          <a:cs typeface="Arial" panose="020B0604020202020204" pitchFamily="34" charset="0"/>
                        </a:rPr>
                        <a:t>шығыстар</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a:effectLst/>
                          <a:latin typeface="Arial" panose="020B0604020202020204" pitchFamily="34" charset="0"/>
                          <a:cs typeface="Arial" panose="020B0604020202020204" pitchFamily="34" charset="0"/>
                        </a:rPr>
                        <a:t>5325000</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3413914962"/>
                  </a:ext>
                </a:extLst>
              </a:tr>
              <a:tr h="628826">
                <a:tc>
                  <a:txBody>
                    <a:bodyPr/>
                    <a:lstStyle/>
                    <a:p>
                      <a:pPr>
                        <a:lnSpc>
                          <a:spcPct val="107000"/>
                        </a:lnSpc>
                        <a:spcAft>
                          <a:spcPts val="0"/>
                        </a:spcAft>
                      </a:pPr>
                      <a:r>
                        <a:rPr lang="ru-RU" sz="2400">
                          <a:effectLst/>
                          <a:latin typeface="Arial" panose="020B0604020202020204" pitchFamily="34" charset="0"/>
                          <a:cs typeface="Arial" panose="020B0604020202020204" pitchFamily="34" charset="0"/>
                        </a:rPr>
                        <a:t>барлық таза табыс</a:t>
                      </a:r>
                      <a:endParaRPr lang="ru-RU" sz="180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tc>
                  <a:txBody>
                    <a:bodyPr/>
                    <a:lstStyle/>
                    <a:p>
                      <a:pPr>
                        <a:lnSpc>
                          <a:spcPct val="107000"/>
                        </a:lnSpc>
                        <a:spcAft>
                          <a:spcPts val="0"/>
                        </a:spcAft>
                      </a:pPr>
                      <a:r>
                        <a:rPr lang="kk-KZ" sz="2400" dirty="0">
                          <a:effectLst/>
                          <a:latin typeface="Arial" panose="020B0604020202020204" pitchFamily="34" charset="0"/>
                          <a:cs typeface="Arial" panose="020B0604020202020204" pitchFamily="34" charset="0"/>
                        </a:rPr>
                        <a:t>5175000</a:t>
                      </a:r>
                      <a:endParaRPr lang="ru-RU" sz="1800" dirty="0">
                        <a:effectLst/>
                        <a:latin typeface="Arial" panose="020B060402020202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xmlns="" val="2478479429"/>
                  </a:ext>
                </a:extLst>
              </a:tr>
            </a:tbl>
          </a:graphicData>
        </a:graphic>
      </p:graphicFrame>
    </p:spTree>
    <p:extLst>
      <p:ext uri="{BB962C8B-B14F-4D97-AF65-F5344CB8AC3E}">
        <p14:creationId xmlns:p14="http://schemas.microsoft.com/office/powerpoint/2010/main" xmlns="" val="2331642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xmlns="" id="{852BEC77-D939-4EA8-ADC3-E096BA14B347}"/>
              </a:ext>
            </a:extLst>
          </p:cNvPr>
          <p:cNvGraphicFramePr>
            <a:graphicFrameLocks noGrp="1"/>
          </p:cNvGraphicFramePr>
          <p:nvPr>
            <p:extLst>
              <p:ext uri="{D42A27DB-BD31-4B8C-83A1-F6EECF244321}">
                <p14:modId xmlns:p14="http://schemas.microsoft.com/office/powerpoint/2010/main" xmlns="" val="3382239859"/>
              </p:ext>
            </p:extLst>
          </p:nvPr>
        </p:nvGraphicFramePr>
        <p:xfrm>
          <a:off x="4951828" y="520505"/>
          <a:ext cx="2729132" cy="422030"/>
        </p:xfrm>
        <a:graphic>
          <a:graphicData uri="http://schemas.openxmlformats.org/drawingml/2006/table">
            <a:tbl>
              <a:tblPr>
                <a:tableStyleId>{35758FB7-9AC5-4552-8A53-C91805E547FA}</a:tableStyleId>
              </a:tblPr>
              <a:tblGrid>
                <a:gridCol w="2729132">
                  <a:extLst>
                    <a:ext uri="{9D8B030D-6E8A-4147-A177-3AD203B41FA5}">
                      <a16:colId xmlns:a16="http://schemas.microsoft.com/office/drawing/2014/main" xmlns="" val="3558963160"/>
                    </a:ext>
                  </a:extLst>
                </a:gridCol>
              </a:tblGrid>
              <a:tr h="422030">
                <a:tc>
                  <a:txBody>
                    <a:bodyPr/>
                    <a:lstStyle/>
                    <a:p>
                      <a:pPr algn="ctr"/>
                      <a:r>
                        <a:rPr lang="kk-KZ" dirty="0"/>
                        <a:t>Директор</a:t>
                      </a:r>
                      <a:endParaRPr lang="ru-RU" dirty="0"/>
                    </a:p>
                  </a:txBody>
                  <a:tcPr/>
                </a:tc>
                <a:extLst>
                  <a:ext uri="{0D108BD9-81ED-4DB2-BD59-A6C34878D82A}">
                    <a16:rowId xmlns:a16="http://schemas.microsoft.com/office/drawing/2014/main" xmlns="" val="1633958565"/>
                  </a:ext>
                </a:extLst>
              </a:tr>
            </a:tbl>
          </a:graphicData>
        </a:graphic>
      </p:graphicFrame>
      <p:graphicFrame>
        <p:nvGraphicFramePr>
          <p:cNvPr id="6" name="Таблица 5">
            <a:extLst>
              <a:ext uri="{FF2B5EF4-FFF2-40B4-BE49-F238E27FC236}">
                <a16:creationId xmlns:a16="http://schemas.microsoft.com/office/drawing/2014/main" xmlns="" id="{04327A1F-1CE1-4952-8586-B5F4909DDCCA}"/>
              </a:ext>
            </a:extLst>
          </p:cNvPr>
          <p:cNvGraphicFramePr>
            <a:graphicFrameLocks noGrp="1"/>
          </p:cNvGraphicFramePr>
          <p:nvPr>
            <p:extLst>
              <p:ext uri="{D42A27DB-BD31-4B8C-83A1-F6EECF244321}">
                <p14:modId xmlns:p14="http://schemas.microsoft.com/office/powerpoint/2010/main" xmlns="" val="3933712267"/>
              </p:ext>
            </p:extLst>
          </p:nvPr>
        </p:nvGraphicFramePr>
        <p:xfrm>
          <a:off x="2152357" y="1294228"/>
          <a:ext cx="2405575" cy="436098"/>
        </p:xfrm>
        <a:graphic>
          <a:graphicData uri="http://schemas.openxmlformats.org/drawingml/2006/table">
            <a:tbl>
              <a:tblPr>
                <a:tableStyleId>{69C7853C-536D-4A76-A0AE-DD22124D55A5}</a:tableStyleId>
              </a:tblPr>
              <a:tblGrid>
                <a:gridCol w="2405575">
                  <a:extLst>
                    <a:ext uri="{9D8B030D-6E8A-4147-A177-3AD203B41FA5}">
                      <a16:colId xmlns:a16="http://schemas.microsoft.com/office/drawing/2014/main" xmlns="" val="786752211"/>
                    </a:ext>
                  </a:extLst>
                </a:gridCol>
              </a:tblGrid>
              <a:tr h="436098">
                <a:tc>
                  <a:txBody>
                    <a:bodyPr/>
                    <a:lstStyle/>
                    <a:p>
                      <a:r>
                        <a:rPr lang="kk-KZ" dirty="0"/>
                        <a:t>Бухгалтер</a:t>
                      </a:r>
                      <a:endParaRPr lang="ru-RU" dirty="0"/>
                    </a:p>
                  </a:txBody>
                  <a:tcPr/>
                </a:tc>
                <a:extLst>
                  <a:ext uri="{0D108BD9-81ED-4DB2-BD59-A6C34878D82A}">
                    <a16:rowId xmlns:a16="http://schemas.microsoft.com/office/drawing/2014/main" xmlns="" val="3059136306"/>
                  </a:ext>
                </a:extLst>
              </a:tr>
            </a:tbl>
          </a:graphicData>
        </a:graphic>
      </p:graphicFrame>
      <p:graphicFrame>
        <p:nvGraphicFramePr>
          <p:cNvPr id="7" name="Таблица 6">
            <a:extLst>
              <a:ext uri="{FF2B5EF4-FFF2-40B4-BE49-F238E27FC236}">
                <a16:creationId xmlns:a16="http://schemas.microsoft.com/office/drawing/2014/main" xmlns="" id="{4ED78CD6-D11B-4D09-BC7A-0D920DB1F091}"/>
              </a:ext>
            </a:extLst>
          </p:cNvPr>
          <p:cNvGraphicFramePr>
            <a:graphicFrameLocks noGrp="1"/>
          </p:cNvGraphicFramePr>
          <p:nvPr>
            <p:extLst>
              <p:ext uri="{D42A27DB-BD31-4B8C-83A1-F6EECF244321}">
                <p14:modId xmlns:p14="http://schemas.microsoft.com/office/powerpoint/2010/main" xmlns="" val="4206599456"/>
              </p:ext>
            </p:extLst>
          </p:nvPr>
        </p:nvGraphicFramePr>
        <p:xfrm>
          <a:off x="5190978" y="1266092"/>
          <a:ext cx="2447779" cy="450166"/>
        </p:xfrm>
        <a:graphic>
          <a:graphicData uri="http://schemas.openxmlformats.org/drawingml/2006/table">
            <a:tbl>
              <a:tblPr>
                <a:tableStyleId>{35758FB7-9AC5-4552-8A53-C91805E547FA}</a:tableStyleId>
              </a:tblPr>
              <a:tblGrid>
                <a:gridCol w="2447779">
                  <a:extLst>
                    <a:ext uri="{9D8B030D-6E8A-4147-A177-3AD203B41FA5}">
                      <a16:colId xmlns:a16="http://schemas.microsoft.com/office/drawing/2014/main" xmlns="" val="2819426522"/>
                    </a:ext>
                  </a:extLst>
                </a:gridCol>
              </a:tblGrid>
              <a:tr h="450166">
                <a:tc>
                  <a:txBody>
                    <a:bodyPr/>
                    <a:lstStyle/>
                    <a:p>
                      <a:r>
                        <a:rPr lang="kk-KZ" dirty="0"/>
                        <a:t>Бас аспазшы</a:t>
                      </a:r>
                      <a:endParaRPr lang="ru-RU" dirty="0"/>
                    </a:p>
                  </a:txBody>
                  <a:tcPr/>
                </a:tc>
                <a:extLst>
                  <a:ext uri="{0D108BD9-81ED-4DB2-BD59-A6C34878D82A}">
                    <a16:rowId xmlns:a16="http://schemas.microsoft.com/office/drawing/2014/main" xmlns="" val="553106200"/>
                  </a:ext>
                </a:extLst>
              </a:tr>
            </a:tbl>
          </a:graphicData>
        </a:graphic>
      </p:graphicFrame>
      <p:graphicFrame>
        <p:nvGraphicFramePr>
          <p:cNvPr id="8" name="Таблица 7">
            <a:extLst>
              <a:ext uri="{FF2B5EF4-FFF2-40B4-BE49-F238E27FC236}">
                <a16:creationId xmlns:a16="http://schemas.microsoft.com/office/drawing/2014/main" xmlns="" id="{6F00F462-7CC4-462D-8AF7-999B774A90AF}"/>
              </a:ext>
            </a:extLst>
          </p:cNvPr>
          <p:cNvGraphicFramePr>
            <a:graphicFrameLocks noGrp="1"/>
          </p:cNvGraphicFramePr>
          <p:nvPr>
            <p:extLst>
              <p:ext uri="{D42A27DB-BD31-4B8C-83A1-F6EECF244321}">
                <p14:modId xmlns:p14="http://schemas.microsoft.com/office/powerpoint/2010/main" xmlns="" val="2033614124"/>
              </p:ext>
            </p:extLst>
          </p:nvPr>
        </p:nvGraphicFramePr>
        <p:xfrm>
          <a:off x="8342142" y="1266092"/>
          <a:ext cx="2447779" cy="450166"/>
        </p:xfrm>
        <a:graphic>
          <a:graphicData uri="http://schemas.openxmlformats.org/drawingml/2006/table">
            <a:tbl>
              <a:tblPr>
                <a:tableStyleId>{69C7853C-536D-4A76-A0AE-DD22124D55A5}</a:tableStyleId>
              </a:tblPr>
              <a:tblGrid>
                <a:gridCol w="2447779">
                  <a:extLst>
                    <a:ext uri="{9D8B030D-6E8A-4147-A177-3AD203B41FA5}">
                      <a16:colId xmlns:a16="http://schemas.microsoft.com/office/drawing/2014/main" xmlns="" val="3624039296"/>
                    </a:ext>
                  </a:extLst>
                </a:gridCol>
              </a:tblGrid>
              <a:tr h="450166">
                <a:tc>
                  <a:txBody>
                    <a:bodyPr/>
                    <a:lstStyle/>
                    <a:p>
                      <a:r>
                        <a:rPr lang="kk-KZ" dirty="0"/>
                        <a:t>Жүргізуші</a:t>
                      </a:r>
                      <a:endParaRPr lang="ru-RU" dirty="0"/>
                    </a:p>
                  </a:txBody>
                  <a:tcPr/>
                </a:tc>
                <a:extLst>
                  <a:ext uri="{0D108BD9-81ED-4DB2-BD59-A6C34878D82A}">
                    <a16:rowId xmlns:a16="http://schemas.microsoft.com/office/drawing/2014/main" xmlns="" val="567555586"/>
                  </a:ext>
                </a:extLst>
              </a:tr>
            </a:tbl>
          </a:graphicData>
        </a:graphic>
      </p:graphicFrame>
      <p:graphicFrame>
        <p:nvGraphicFramePr>
          <p:cNvPr id="9" name="Таблица 8">
            <a:extLst>
              <a:ext uri="{FF2B5EF4-FFF2-40B4-BE49-F238E27FC236}">
                <a16:creationId xmlns:a16="http://schemas.microsoft.com/office/drawing/2014/main" xmlns="" id="{95E325FA-5750-4269-A4FD-4FACDDFD3642}"/>
              </a:ext>
            </a:extLst>
          </p:cNvPr>
          <p:cNvGraphicFramePr>
            <a:graphicFrameLocks noGrp="1"/>
          </p:cNvGraphicFramePr>
          <p:nvPr>
            <p:extLst>
              <p:ext uri="{D42A27DB-BD31-4B8C-83A1-F6EECF244321}">
                <p14:modId xmlns:p14="http://schemas.microsoft.com/office/powerpoint/2010/main" xmlns="" val="600235215"/>
              </p:ext>
            </p:extLst>
          </p:nvPr>
        </p:nvGraphicFramePr>
        <p:xfrm>
          <a:off x="2180492" y="2208628"/>
          <a:ext cx="2433711" cy="379827"/>
        </p:xfrm>
        <a:graphic>
          <a:graphicData uri="http://schemas.openxmlformats.org/drawingml/2006/table">
            <a:tbl>
              <a:tblPr>
                <a:tableStyleId>{69C7853C-536D-4A76-A0AE-DD22124D55A5}</a:tableStyleId>
              </a:tblPr>
              <a:tblGrid>
                <a:gridCol w="2433711">
                  <a:extLst>
                    <a:ext uri="{9D8B030D-6E8A-4147-A177-3AD203B41FA5}">
                      <a16:colId xmlns:a16="http://schemas.microsoft.com/office/drawing/2014/main" xmlns="" val="3767557802"/>
                    </a:ext>
                  </a:extLst>
                </a:gridCol>
              </a:tblGrid>
              <a:tr h="379827">
                <a:tc>
                  <a:txBody>
                    <a:bodyPr/>
                    <a:lstStyle/>
                    <a:p>
                      <a:r>
                        <a:rPr lang="kk-KZ" dirty="0"/>
                        <a:t>бармен</a:t>
                      </a:r>
                      <a:endParaRPr lang="ru-RU" dirty="0"/>
                    </a:p>
                  </a:txBody>
                  <a:tcPr/>
                </a:tc>
                <a:extLst>
                  <a:ext uri="{0D108BD9-81ED-4DB2-BD59-A6C34878D82A}">
                    <a16:rowId xmlns:a16="http://schemas.microsoft.com/office/drawing/2014/main" xmlns="" val="643985926"/>
                  </a:ext>
                </a:extLst>
              </a:tr>
            </a:tbl>
          </a:graphicData>
        </a:graphic>
      </p:graphicFrame>
      <p:graphicFrame>
        <p:nvGraphicFramePr>
          <p:cNvPr id="10" name="Таблица 9">
            <a:extLst>
              <a:ext uri="{FF2B5EF4-FFF2-40B4-BE49-F238E27FC236}">
                <a16:creationId xmlns:a16="http://schemas.microsoft.com/office/drawing/2014/main" xmlns="" id="{CC1B864C-D4B0-4188-8FA7-1F9C16807E57}"/>
              </a:ext>
            </a:extLst>
          </p:cNvPr>
          <p:cNvGraphicFramePr>
            <a:graphicFrameLocks noGrp="1"/>
          </p:cNvGraphicFramePr>
          <p:nvPr>
            <p:extLst>
              <p:ext uri="{D42A27DB-BD31-4B8C-83A1-F6EECF244321}">
                <p14:modId xmlns:p14="http://schemas.microsoft.com/office/powerpoint/2010/main" xmlns="" val="1880366599"/>
              </p:ext>
            </p:extLst>
          </p:nvPr>
        </p:nvGraphicFramePr>
        <p:xfrm>
          <a:off x="8356210" y="2053883"/>
          <a:ext cx="2433711" cy="436099"/>
        </p:xfrm>
        <a:graphic>
          <a:graphicData uri="http://schemas.openxmlformats.org/drawingml/2006/table">
            <a:tbl>
              <a:tblPr>
                <a:tableStyleId>{69C7853C-536D-4A76-A0AE-DD22124D55A5}</a:tableStyleId>
              </a:tblPr>
              <a:tblGrid>
                <a:gridCol w="2433711">
                  <a:extLst>
                    <a:ext uri="{9D8B030D-6E8A-4147-A177-3AD203B41FA5}">
                      <a16:colId xmlns:a16="http://schemas.microsoft.com/office/drawing/2014/main" xmlns="" val="1557037670"/>
                    </a:ext>
                  </a:extLst>
                </a:gridCol>
              </a:tblGrid>
              <a:tr h="436099">
                <a:tc>
                  <a:txBody>
                    <a:bodyPr/>
                    <a:lstStyle/>
                    <a:p>
                      <a:r>
                        <a:rPr lang="kk-KZ" dirty="0"/>
                        <a:t>аспазшылар</a:t>
                      </a:r>
                      <a:endParaRPr lang="ru-RU" dirty="0"/>
                    </a:p>
                  </a:txBody>
                  <a:tcPr/>
                </a:tc>
                <a:extLst>
                  <a:ext uri="{0D108BD9-81ED-4DB2-BD59-A6C34878D82A}">
                    <a16:rowId xmlns:a16="http://schemas.microsoft.com/office/drawing/2014/main" xmlns="" val="3879547618"/>
                  </a:ext>
                </a:extLst>
              </a:tr>
            </a:tbl>
          </a:graphicData>
        </a:graphic>
      </p:graphicFrame>
      <p:graphicFrame>
        <p:nvGraphicFramePr>
          <p:cNvPr id="11" name="Таблица 10">
            <a:extLst>
              <a:ext uri="{FF2B5EF4-FFF2-40B4-BE49-F238E27FC236}">
                <a16:creationId xmlns:a16="http://schemas.microsoft.com/office/drawing/2014/main" xmlns="" id="{01E8EB0F-29E2-4E53-BE06-60D17557F82D}"/>
              </a:ext>
            </a:extLst>
          </p:cNvPr>
          <p:cNvGraphicFramePr>
            <a:graphicFrameLocks noGrp="1"/>
          </p:cNvGraphicFramePr>
          <p:nvPr>
            <p:extLst>
              <p:ext uri="{D42A27DB-BD31-4B8C-83A1-F6EECF244321}">
                <p14:modId xmlns:p14="http://schemas.microsoft.com/office/powerpoint/2010/main" xmlns="" val="2312151719"/>
              </p:ext>
            </p:extLst>
          </p:nvPr>
        </p:nvGraphicFramePr>
        <p:xfrm>
          <a:off x="8356211" y="2869809"/>
          <a:ext cx="2546252" cy="365760"/>
        </p:xfrm>
        <a:graphic>
          <a:graphicData uri="http://schemas.openxmlformats.org/drawingml/2006/table">
            <a:tbl>
              <a:tblPr>
                <a:tableStyleId>{69C7853C-536D-4A76-A0AE-DD22124D55A5}</a:tableStyleId>
              </a:tblPr>
              <a:tblGrid>
                <a:gridCol w="2546252">
                  <a:extLst>
                    <a:ext uri="{9D8B030D-6E8A-4147-A177-3AD203B41FA5}">
                      <a16:colId xmlns:a16="http://schemas.microsoft.com/office/drawing/2014/main" xmlns="" val="3994764810"/>
                    </a:ext>
                  </a:extLst>
                </a:gridCol>
              </a:tblGrid>
              <a:tr h="0">
                <a:tc>
                  <a:txBody>
                    <a:bodyPr/>
                    <a:lstStyle/>
                    <a:p>
                      <a:r>
                        <a:rPr lang="kk-KZ" dirty="0"/>
                        <a:t>официант</a:t>
                      </a:r>
                      <a:endParaRPr lang="ru-RU" dirty="0"/>
                    </a:p>
                  </a:txBody>
                  <a:tcPr/>
                </a:tc>
                <a:extLst>
                  <a:ext uri="{0D108BD9-81ED-4DB2-BD59-A6C34878D82A}">
                    <a16:rowId xmlns:a16="http://schemas.microsoft.com/office/drawing/2014/main" xmlns="" val="1557357606"/>
                  </a:ext>
                </a:extLst>
              </a:tr>
            </a:tbl>
          </a:graphicData>
        </a:graphic>
      </p:graphicFrame>
      <p:graphicFrame>
        <p:nvGraphicFramePr>
          <p:cNvPr id="12" name="Таблица 11">
            <a:extLst>
              <a:ext uri="{FF2B5EF4-FFF2-40B4-BE49-F238E27FC236}">
                <a16:creationId xmlns:a16="http://schemas.microsoft.com/office/drawing/2014/main" xmlns="" id="{21AED4D2-8E39-453B-8C01-94FFE2FEDD38}"/>
              </a:ext>
            </a:extLst>
          </p:cNvPr>
          <p:cNvGraphicFramePr>
            <a:graphicFrameLocks noGrp="1"/>
          </p:cNvGraphicFramePr>
          <p:nvPr>
            <p:extLst>
              <p:ext uri="{D42A27DB-BD31-4B8C-83A1-F6EECF244321}">
                <p14:modId xmlns:p14="http://schemas.microsoft.com/office/powerpoint/2010/main" xmlns="" val="53070662"/>
              </p:ext>
            </p:extLst>
          </p:nvPr>
        </p:nvGraphicFramePr>
        <p:xfrm>
          <a:off x="4149969" y="3165231"/>
          <a:ext cx="1941342" cy="590843"/>
        </p:xfrm>
        <a:graphic>
          <a:graphicData uri="http://schemas.openxmlformats.org/drawingml/2006/table">
            <a:tbl>
              <a:tblPr>
                <a:tableStyleId>{69C7853C-536D-4A76-A0AE-DD22124D55A5}</a:tableStyleId>
              </a:tblPr>
              <a:tblGrid>
                <a:gridCol w="1941342">
                  <a:extLst>
                    <a:ext uri="{9D8B030D-6E8A-4147-A177-3AD203B41FA5}">
                      <a16:colId xmlns:a16="http://schemas.microsoft.com/office/drawing/2014/main" xmlns="" val="2795329734"/>
                    </a:ext>
                  </a:extLst>
                </a:gridCol>
              </a:tblGrid>
              <a:tr h="590843">
                <a:tc>
                  <a:txBody>
                    <a:bodyPr/>
                    <a:lstStyle/>
                    <a:p>
                      <a:r>
                        <a:rPr lang="kk-KZ" dirty="0"/>
                        <a:t>Ыдыс жуушы</a:t>
                      </a:r>
                      <a:endParaRPr lang="ru-RU" dirty="0"/>
                    </a:p>
                  </a:txBody>
                  <a:tcPr/>
                </a:tc>
                <a:extLst>
                  <a:ext uri="{0D108BD9-81ED-4DB2-BD59-A6C34878D82A}">
                    <a16:rowId xmlns:a16="http://schemas.microsoft.com/office/drawing/2014/main" xmlns="" val="2919409479"/>
                  </a:ext>
                </a:extLst>
              </a:tr>
            </a:tbl>
          </a:graphicData>
        </a:graphic>
      </p:graphicFrame>
      <p:graphicFrame>
        <p:nvGraphicFramePr>
          <p:cNvPr id="13" name="Таблица 12">
            <a:extLst>
              <a:ext uri="{FF2B5EF4-FFF2-40B4-BE49-F238E27FC236}">
                <a16:creationId xmlns:a16="http://schemas.microsoft.com/office/drawing/2014/main" xmlns="" id="{B607BE43-D948-4CBD-9895-BFC00425EF25}"/>
              </a:ext>
            </a:extLst>
          </p:cNvPr>
          <p:cNvGraphicFramePr>
            <a:graphicFrameLocks noGrp="1"/>
          </p:cNvGraphicFramePr>
          <p:nvPr>
            <p:extLst>
              <p:ext uri="{D42A27DB-BD31-4B8C-83A1-F6EECF244321}">
                <p14:modId xmlns:p14="http://schemas.microsoft.com/office/powerpoint/2010/main" xmlns="" val="2605843851"/>
              </p:ext>
            </p:extLst>
          </p:nvPr>
        </p:nvGraphicFramePr>
        <p:xfrm>
          <a:off x="6485207" y="3249637"/>
          <a:ext cx="1477108" cy="393896"/>
        </p:xfrm>
        <a:graphic>
          <a:graphicData uri="http://schemas.openxmlformats.org/drawingml/2006/table">
            <a:tbl>
              <a:tblPr>
                <a:tableStyleId>{69C7853C-536D-4A76-A0AE-DD22124D55A5}</a:tableStyleId>
              </a:tblPr>
              <a:tblGrid>
                <a:gridCol w="1477108">
                  <a:extLst>
                    <a:ext uri="{9D8B030D-6E8A-4147-A177-3AD203B41FA5}">
                      <a16:colId xmlns:a16="http://schemas.microsoft.com/office/drawing/2014/main" xmlns="" val="2695678992"/>
                    </a:ext>
                  </a:extLst>
                </a:gridCol>
              </a:tblGrid>
              <a:tr h="393896">
                <a:tc>
                  <a:txBody>
                    <a:bodyPr/>
                    <a:lstStyle/>
                    <a:p>
                      <a:r>
                        <a:rPr lang="kk-KZ" dirty="0"/>
                        <a:t>Еден жуушы</a:t>
                      </a:r>
                      <a:endParaRPr lang="ru-RU" dirty="0"/>
                    </a:p>
                  </a:txBody>
                  <a:tcPr/>
                </a:tc>
                <a:extLst>
                  <a:ext uri="{0D108BD9-81ED-4DB2-BD59-A6C34878D82A}">
                    <a16:rowId xmlns:a16="http://schemas.microsoft.com/office/drawing/2014/main" xmlns="" val="218344798"/>
                  </a:ext>
                </a:extLst>
              </a:tr>
            </a:tbl>
          </a:graphicData>
        </a:graphic>
      </p:graphicFrame>
      <p:cxnSp>
        <p:nvCxnSpPr>
          <p:cNvPr id="15" name="Прямая со стрелкой 14">
            <a:extLst>
              <a:ext uri="{FF2B5EF4-FFF2-40B4-BE49-F238E27FC236}">
                <a16:creationId xmlns:a16="http://schemas.microsoft.com/office/drawing/2014/main" xmlns="" id="{B7060008-F033-4D6D-B2C1-C47B8C1FB76A}"/>
              </a:ext>
            </a:extLst>
          </p:cNvPr>
          <p:cNvCxnSpPr/>
          <p:nvPr/>
        </p:nvCxnSpPr>
        <p:spPr>
          <a:xfrm flipH="1">
            <a:off x="4023360" y="904439"/>
            <a:ext cx="928468" cy="2971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a16="http://schemas.microsoft.com/office/drawing/2014/main" xmlns="" id="{1494ECEB-B916-4150-90D7-82A3E01EAE47}"/>
              </a:ext>
            </a:extLst>
          </p:cNvPr>
          <p:cNvCxnSpPr/>
          <p:nvPr/>
        </p:nvCxnSpPr>
        <p:spPr>
          <a:xfrm>
            <a:off x="6316394" y="955729"/>
            <a:ext cx="0" cy="2458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a:extLst>
              <a:ext uri="{FF2B5EF4-FFF2-40B4-BE49-F238E27FC236}">
                <a16:creationId xmlns:a16="http://schemas.microsoft.com/office/drawing/2014/main" xmlns="" id="{21AF1CE5-78BF-41B7-B9F4-2BDB36E00ECD}"/>
              </a:ext>
            </a:extLst>
          </p:cNvPr>
          <p:cNvCxnSpPr/>
          <p:nvPr/>
        </p:nvCxnSpPr>
        <p:spPr>
          <a:xfrm>
            <a:off x="7680960" y="731520"/>
            <a:ext cx="1294228" cy="470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a:extLst>
              <a:ext uri="{FF2B5EF4-FFF2-40B4-BE49-F238E27FC236}">
                <a16:creationId xmlns:a16="http://schemas.microsoft.com/office/drawing/2014/main" xmlns="" id="{59B0F999-8C8D-4F70-8300-517192777CAE}"/>
              </a:ext>
            </a:extLst>
          </p:cNvPr>
          <p:cNvCxnSpPr/>
          <p:nvPr/>
        </p:nvCxnSpPr>
        <p:spPr>
          <a:xfrm flipH="1">
            <a:off x="4248443" y="955729"/>
            <a:ext cx="1167619" cy="1225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a:extLst>
              <a:ext uri="{FF2B5EF4-FFF2-40B4-BE49-F238E27FC236}">
                <a16:creationId xmlns:a16="http://schemas.microsoft.com/office/drawing/2014/main" xmlns="" id="{7A8ADB58-F3A2-4C7D-A7D1-1BD8FA8055C7}"/>
              </a:ext>
            </a:extLst>
          </p:cNvPr>
          <p:cNvCxnSpPr/>
          <p:nvPr/>
        </p:nvCxnSpPr>
        <p:spPr>
          <a:xfrm flipH="1">
            <a:off x="2968283" y="1702191"/>
            <a:ext cx="119575" cy="504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a:extLst>
              <a:ext uri="{FF2B5EF4-FFF2-40B4-BE49-F238E27FC236}">
                <a16:creationId xmlns:a16="http://schemas.microsoft.com/office/drawing/2014/main" xmlns="" id="{0DF32575-10FF-4624-B7B2-52135928594A}"/>
              </a:ext>
            </a:extLst>
          </p:cNvPr>
          <p:cNvCxnSpPr/>
          <p:nvPr/>
        </p:nvCxnSpPr>
        <p:spPr>
          <a:xfrm>
            <a:off x="3516923" y="1699831"/>
            <a:ext cx="970670" cy="14865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a:extLst>
              <a:ext uri="{FF2B5EF4-FFF2-40B4-BE49-F238E27FC236}">
                <a16:creationId xmlns:a16="http://schemas.microsoft.com/office/drawing/2014/main" xmlns="" id="{2B025912-316E-420E-9044-9E627E58BCBF}"/>
              </a:ext>
            </a:extLst>
          </p:cNvPr>
          <p:cNvCxnSpPr/>
          <p:nvPr/>
        </p:nvCxnSpPr>
        <p:spPr>
          <a:xfrm>
            <a:off x="3573193" y="1716258"/>
            <a:ext cx="3071017" cy="1519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a:extLst>
              <a:ext uri="{FF2B5EF4-FFF2-40B4-BE49-F238E27FC236}">
                <a16:creationId xmlns:a16="http://schemas.microsoft.com/office/drawing/2014/main" xmlns="" id="{986E0B74-88A1-4039-8B93-D7E5DBB379C9}"/>
              </a:ext>
            </a:extLst>
          </p:cNvPr>
          <p:cNvCxnSpPr/>
          <p:nvPr/>
        </p:nvCxnSpPr>
        <p:spPr>
          <a:xfrm>
            <a:off x="3824283" y="1716258"/>
            <a:ext cx="5399434" cy="11535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a:extLst>
              <a:ext uri="{FF2B5EF4-FFF2-40B4-BE49-F238E27FC236}">
                <a16:creationId xmlns:a16="http://schemas.microsoft.com/office/drawing/2014/main" xmlns="" id="{11C99469-C9FE-406E-8167-560EFA27F0E9}"/>
              </a:ext>
            </a:extLst>
          </p:cNvPr>
          <p:cNvCxnSpPr/>
          <p:nvPr/>
        </p:nvCxnSpPr>
        <p:spPr>
          <a:xfrm>
            <a:off x="6269932" y="1685763"/>
            <a:ext cx="2058142" cy="4665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a:extLst>
              <a:ext uri="{FF2B5EF4-FFF2-40B4-BE49-F238E27FC236}">
                <a16:creationId xmlns:a16="http://schemas.microsoft.com/office/drawing/2014/main" xmlns="" id="{70393878-EAB1-43C8-A4FF-CAF033733301}"/>
              </a:ext>
            </a:extLst>
          </p:cNvPr>
          <p:cNvCxnSpPr>
            <a:endCxn id="11" idx="1"/>
          </p:cNvCxnSpPr>
          <p:nvPr/>
        </p:nvCxnSpPr>
        <p:spPr>
          <a:xfrm>
            <a:off x="6049108" y="1699831"/>
            <a:ext cx="2307103" cy="1352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04230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xmlns="" id="{41C4A10B-BA40-4FFD-90CE-83911DAF771D}"/>
              </a:ext>
            </a:extLst>
          </p:cNvPr>
          <p:cNvGraphicFramePr>
            <a:graphicFrameLocks noGrp="1"/>
          </p:cNvGraphicFramePr>
          <p:nvPr>
            <p:ph idx="1"/>
            <p:extLst>
              <p:ext uri="{D42A27DB-BD31-4B8C-83A1-F6EECF244321}">
                <p14:modId xmlns:p14="http://schemas.microsoft.com/office/powerpoint/2010/main" xmlns="" val="2124380538"/>
              </p:ext>
            </p:extLst>
          </p:nvPr>
        </p:nvGraphicFramePr>
        <p:xfrm>
          <a:off x="1250950" y="2286000"/>
          <a:ext cx="10179050" cy="2225040"/>
        </p:xfrm>
        <a:graphic>
          <a:graphicData uri="http://schemas.openxmlformats.org/drawingml/2006/table">
            <a:tbl>
              <a:tblPr firstRow="1" bandRow="1">
                <a:tableStyleId>{5C22544A-7EE6-4342-B048-85BDC9FD1C3A}</a:tableStyleId>
              </a:tblPr>
              <a:tblGrid>
                <a:gridCol w="5089525">
                  <a:extLst>
                    <a:ext uri="{9D8B030D-6E8A-4147-A177-3AD203B41FA5}">
                      <a16:colId xmlns:a16="http://schemas.microsoft.com/office/drawing/2014/main" xmlns="" val="915390056"/>
                    </a:ext>
                  </a:extLst>
                </a:gridCol>
                <a:gridCol w="5089525">
                  <a:extLst>
                    <a:ext uri="{9D8B030D-6E8A-4147-A177-3AD203B41FA5}">
                      <a16:colId xmlns:a16="http://schemas.microsoft.com/office/drawing/2014/main" xmlns="" val="266754665"/>
                    </a:ext>
                  </a:extLst>
                </a:gridCol>
              </a:tblGrid>
              <a:tr h="370840">
                <a:tc>
                  <a:txBody>
                    <a:bodyPr/>
                    <a:lstStyle/>
                    <a:p>
                      <a:r>
                        <a:rPr lang="kk-KZ" dirty="0"/>
                        <a:t>Бухгалтер</a:t>
                      </a:r>
                      <a:endParaRPr lang="ru-RU" dirty="0"/>
                    </a:p>
                  </a:txBody>
                  <a:tcPr/>
                </a:tc>
                <a:tc>
                  <a:txBody>
                    <a:bodyPr/>
                    <a:lstStyle/>
                    <a:p>
                      <a:r>
                        <a:rPr lang="kk-KZ" dirty="0"/>
                        <a:t>100000тг</a:t>
                      </a:r>
                      <a:endParaRPr lang="ru-RU" dirty="0"/>
                    </a:p>
                  </a:txBody>
                  <a:tcPr/>
                </a:tc>
                <a:extLst>
                  <a:ext uri="{0D108BD9-81ED-4DB2-BD59-A6C34878D82A}">
                    <a16:rowId xmlns:a16="http://schemas.microsoft.com/office/drawing/2014/main" xmlns="" val="119575500"/>
                  </a:ext>
                </a:extLst>
              </a:tr>
              <a:tr h="370840">
                <a:tc>
                  <a:txBody>
                    <a:bodyPr/>
                    <a:lstStyle/>
                    <a:p>
                      <a:r>
                        <a:rPr lang="kk-KZ" dirty="0"/>
                        <a:t>аспазшы</a:t>
                      </a:r>
                      <a:endParaRPr lang="ru-RU" dirty="0"/>
                    </a:p>
                  </a:txBody>
                  <a:tcPr/>
                </a:tc>
                <a:tc>
                  <a:txBody>
                    <a:bodyPr/>
                    <a:lstStyle/>
                    <a:p>
                      <a:r>
                        <a:rPr lang="kk-KZ" dirty="0"/>
                        <a:t>120000тг</a:t>
                      </a:r>
                      <a:endParaRPr lang="ru-RU" dirty="0"/>
                    </a:p>
                  </a:txBody>
                  <a:tcPr/>
                </a:tc>
                <a:extLst>
                  <a:ext uri="{0D108BD9-81ED-4DB2-BD59-A6C34878D82A}">
                    <a16:rowId xmlns:a16="http://schemas.microsoft.com/office/drawing/2014/main" xmlns="" val="1095268139"/>
                  </a:ext>
                </a:extLst>
              </a:tr>
              <a:tr h="370840">
                <a:tc>
                  <a:txBody>
                    <a:bodyPr/>
                    <a:lstStyle/>
                    <a:p>
                      <a:r>
                        <a:rPr lang="kk-KZ" dirty="0"/>
                        <a:t>Ыдыс жуушы</a:t>
                      </a:r>
                      <a:endParaRPr lang="ru-RU" dirty="0"/>
                    </a:p>
                  </a:txBody>
                  <a:tcPr/>
                </a:tc>
                <a:tc>
                  <a:txBody>
                    <a:bodyPr/>
                    <a:lstStyle/>
                    <a:p>
                      <a:r>
                        <a:rPr lang="kk-KZ" dirty="0"/>
                        <a:t>70000</a:t>
                      </a:r>
                      <a:endParaRPr lang="ru-RU" dirty="0"/>
                    </a:p>
                  </a:txBody>
                  <a:tcPr/>
                </a:tc>
                <a:extLst>
                  <a:ext uri="{0D108BD9-81ED-4DB2-BD59-A6C34878D82A}">
                    <a16:rowId xmlns:a16="http://schemas.microsoft.com/office/drawing/2014/main" xmlns="" val="601361187"/>
                  </a:ext>
                </a:extLst>
              </a:tr>
              <a:tr h="370840">
                <a:tc>
                  <a:txBody>
                    <a:bodyPr/>
                    <a:lstStyle/>
                    <a:p>
                      <a:r>
                        <a:rPr lang="kk-KZ" dirty="0"/>
                        <a:t>жүргізуші</a:t>
                      </a:r>
                      <a:endParaRPr lang="ru-RU" dirty="0"/>
                    </a:p>
                  </a:txBody>
                  <a:tcPr/>
                </a:tc>
                <a:tc>
                  <a:txBody>
                    <a:bodyPr/>
                    <a:lstStyle/>
                    <a:p>
                      <a:r>
                        <a:rPr lang="kk-KZ" dirty="0"/>
                        <a:t>60000</a:t>
                      </a:r>
                      <a:endParaRPr lang="ru-RU" dirty="0"/>
                    </a:p>
                  </a:txBody>
                  <a:tcPr/>
                </a:tc>
                <a:extLst>
                  <a:ext uri="{0D108BD9-81ED-4DB2-BD59-A6C34878D82A}">
                    <a16:rowId xmlns:a16="http://schemas.microsoft.com/office/drawing/2014/main" xmlns="" val="3553226674"/>
                  </a:ext>
                </a:extLst>
              </a:tr>
              <a:tr h="370840">
                <a:tc>
                  <a:txBody>
                    <a:bodyPr/>
                    <a:lstStyle/>
                    <a:p>
                      <a:r>
                        <a:rPr lang="kk-KZ" dirty="0"/>
                        <a:t>бармен</a:t>
                      </a:r>
                      <a:endParaRPr lang="ru-RU" dirty="0"/>
                    </a:p>
                  </a:txBody>
                  <a:tcPr/>
                </a:tc>
                <a:tc>
                  <a:txBody>
                    <a:bodyPr/>
                    <a:lstStyle/>
                    <a:p>
                      <a:r>
                        <a:rPr lang="kk-KZ" dirty="0"/>
                        <a:t>80000</a:t>
                      </a:r>
                      <a:endParaRPr lang="ru-RU" dirty="0"/>
                    </a:p>
                  </a:txBody>
                  <a:tcPr/>
                </a:tc>
                <a:extLst>
                  <a:ext uri="{0D108BD9-81ED-4DB2-BD59-A6C34878D82A}">
                    <a16:rowId xmlns:a16="http://schemas.microsoft.com/office/drawing/2014/main" xmlns="" val="2374690845"/>
                  </a:ext>
                </a:extLst>
              </a:tr>
              <a:tr h="370840">
                <a:tc>
                  <a:txBody>
                    <a:bodyPr/>
                    <a:lstStyle/>
                    <a:p>
                      <a:r>
                        <a:rPr lang="kk-KZ" dirty="0"/>
                        <a:t>официант</a:t>
                      </a:r>
                      <a:endParaRPr lang="ru-RU" dirty="0"/>
                    </a:p>
                  </a:txBody>
                  <a:tcPr/>
                </a:tc>
                <a:tc>
                  <a:txBody>
                    <a:bodyPr/>
                    <a:lstStyle/>
                    <a:p>
                      <a:r>
                        <a:rPr lang="kk-KZ" dirty="0"/>
                        <a:t>90000тг(күніне 3000тг)</a:t>
                      </a:r>
                      <a:endParaRPr lang="ru-RU" dirty="0"/>
                    </a:p>
                  </a:txBody>
                  <a:tcPr/>
                </a:tc>
                <a:extLst>
                  <a:ext uri="{0D108BD9-81ED-4DB2-BD59-A6C34878D82A}">
                    <a16:rowId xmlns:a16="http://schemas.microsoft.com/office/drawing/2014/main" xmlns="" val="4273524757"/>
                  </a:ext>
                </a:extLst>
              </a:tr>
            </a:tbl>
          </a:graphicData>
        </a:graphic>
      </p:graphicFrame>
      <p:graphicFrame>
        <p:nvGraphicFramePr>
          <p:cNvPr id="5" name="Таблица 4">
            <a:extLst>
              <a:ext uri="{FF2B5EF4-FFF2-40B4-BE49-F238E27FC236}">
                <a16:creationId xmlns:a16="http://schemas.microsoft.com/office/drawing/2014/main" xmlns="" id="{96F2976A-2BC0-4B73-9D1C-23D1F09FABF4}"/>
              </a:ext>
            </a:extLst>
          </p:cNvPr>
          <p:cNvGraphicFramePr>
            <a:graphicFrameLocks noGrp="1"/>
          </p:cNvGraphicFramePr>
          <p:nvPr>
            <p:extLst>
              <p:ext uri="{D42A27DB-BD31-4B8C-83A1-F6EECF244321}">
                <p14:modId xmlns:p14="http://schemas.microsoft.com/office/powerpoint/2010/main" xmlns="" val="2043670918"/>
              </p:ext>
            </p:extLst>
          </p:nvPr>
        </p:nvGraphicFramePr>
        <p:xfrm>
          <a:off x="1280160" y="4797083"/>
          <a:ext cx="10100604" cy="703385"/>
        </p:xfrm>
        <a:graphic>
          <a:graphicData uri="http://schemas.openxmlformats.org/drawingml/2006/table">
            <a:tbl>
              <a:tblPr>
                <a:tableStyleId>{3C2FFA5D-87B4-456A-9821-1D502468CF0F}</a:tableStyleId>
              </a:tblPr>
              <a:tblGrid>
                <a:gridCol w="5050302">
                  <a:extLst>
                    <a:ext uri="{9D8B030D-6E8A-4147-A177-3AD203B41FA5}">
                      <a16:colId xmlns:a16="http://schemas.microsoft.com/office/drawing/2014/main" xmlns="" val="1794849918"/>
                    </a:ext>
                  </a:extLst>
                </a:gridCol>
                <a:gridCol w="5050302">
                  <a:extLst>
                    <a:ext uri="{9D8B030D-6E8A-4147-A177-3AD203B41FA5}">
                      <a16:colId xmlns:a16="http://schemas.microsoft.com/office/drawing/2014/main" xmlns="" val="3682107326"/>
                    </a:ext>
                  </a:extLst>
                </a:gridCol>
              </a:tblGrid>
              <a:tr h="703385">
                <a:tc>
                  <a:txBody>
                    <a:bodyPr/>
                    <a:lstStyle/>
                    <a:p>
                      <a:r>
                        <a:rPr lang="kk-KZ" dirty="0"/>
                        <a:t>Барлығы</a:t>
                      </a:r>
                      <a:endParaRPr lang="ru-RU" dirty="0"/>
                    </a:p>
                  </a:txBody>
                  <a:tcPr/>
                </a:tc>
                <a:tc>
                  <a:txBody>
                    <a:bodyPr/>
                    <a:lstStyle/>
                    <a:p>
                      <a:r>
                        <a:rPr lang="kk-KZ" dirty="0"/>
                        <a:t>520000тг</a:t>
                      </a:r>
                      <a:endParaRPr lang="ru-RU" dirty="0"/>
                    </a:p>
                  </a:txBody>
                  <a:tcPr/>
                </a:tc>
                <a:extLst>
                  <a:ext uri="{0D108BD9-81ED-4DB2-BD59-A6C34878D82A}">
                    <a16:rowId xmlns:a16="http://schemas.microsoft.com/office/drawing/2014/main" xmlns="" val="1597323847"/>
                  </a:ext>
                </a:extLst>
              </a:tr>
            </a:tbl>
          </a:graphicData>
        </a:graphic>
      </p:graphicFrame>
      <p:sp>
        <p:nvSpPr>
          <p:cNvPr id="7" name="Прямоугольник 6">
            <a:extLst>
              <a:ext uri="{FF2B5EF4-FFF2-40B4-BE49-F238E27FC236}">
                <a16:creationId xmlns:a16="http://schemas.microsoft.com/office/drawing/2014/main" xmlns="" id="{89EB9455-5971-425D-9292-B81AC38B4270}"/>
              </a:ext>
            </a:extLst>
          </p:cNvPr>
          <p:cNvSpPr/>
          <p:nvPr/>
        </p:nvSpPr>
        <p:spPr>
          <a:xfrm>
            <a:off x="3282462" y="925343"/>
            <a:ext cx="6096000" cy="830997"/>
          </a:xfrm>
          <a:prstGeom prst="rect">
            <a:avLst/>
          </a:prstGeom>
        </p:spPr>
        <p:txBody>
          <a:bodyPr>
            <a:spAutoFit/>
          </a:bodyPr>
          <a:lstStyle/>
          <a:p>
            <a:pPr algn="ctr"/>
            <a:r>
              <a:rPr lang="ru-RU" sz="2400" b="1" dirty="0">
                <a:latin typeface="Times New Roman" panose="02020603050405020304" pitchFamily="18" charset="0"/>
                <a:cs typeface="Times New Roman" panose="02020603050405020304" pitchFamily="18" charset="0"/>
              </a:rPr>
              <a:t>Өндірістік </a:t>
            </a:r>
            <a:r>
              <a:rPr lang="ru-RU" sz="2400" b="1" dirty="0" err="1">
                <a:latin typeface="Times New Roman" panose="02020603050405020304" pitchFamily="18" charset="0"/>
                <a:cs typeface="Times New Roman" panose="02020603050405020304" pitchFamily="18" charset="0"/>
              </a:rPr>
              <a:t>процесті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қамтамасыз</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ету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үшін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мынадай</a:t>
            </a:r>
            <a:r>
              <a:rPr lang="ru-RU" sz="2400" b="1" dirty="0">
                <a:latin typeface="Times New Roman" panose="02020603050405020304" pitchFamily="18" charset="0"/>
                <a:cs typeface="Times New Roman" panose="02020603050405020304" pitchFamily="18" charset="0"/>
              </a:rPr>
              <a:t> штат </a:t>
            </a:r>
            <a:r>
              <a:rPr lang="ru-RU" sz="2400" b="1" dirty="0" err="1">
                <a:latin typeface="Times New Roman" panose="02020603050405020304" pitchFamily="18" charset="0"/>
                <a:cs typeface="Times New Roman" panose="02020603050405020304" pitchFamily="18" charset="0"/>
              </a:rPr>
              <a:t>кестесі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көзделген</a:t>
            </a:r>
            <a:endParaRPr lang="ru-RU" sz="2400" b="1" dirty="0"/>
          </a:p>
        </p:txBody>
      </p:sp>
    </p:spTree>
    <p:extLst>
      <p:ext uri="{BB962C8B-B14F-4D97-AF65-F5344CB8AC3E}">
        <p14:creationId xmlns:p14="http://schemas.microsoft.com/office/powerpoint/2010/main" xmlns="" val="1502989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A251BC6-33A4-41F7-B201-D2A1BDDD23F2}"/>
              </a:ext>
            </a:extLst>
          </p:cNvPr>
          <p:cNvSpPr>
            <a:spLocks noGrp="1"/>
          </p:cNvSpPr>
          <p:nvPr>
            <p:ph type="title"/>
          </p:nvPr>
        </p:nvSpPr>
        <p:spPr/>
        <p:txBody>
          <a:bodyPr>
            <a:normAutofit/>
          </a:bodyPr>
          <a:lstStyle/>
          <a:p>
            <a:pPr algn="ctr"/>
            <a:endParaRPr lang="ru-RU" sz="3600" dirty="0">
              <a:latin typeface="+mn-lt"/>
            </a:endParaRPr>
          </a:p>
        </p:txBody>
      </p:sp>
      <p:sp>
        <p:nvSpPr>
          <p:cNvPr id="5" name="Объект 4">
            <a:extLst>
              <a:ext uri="{FF2B5EF4-FFF2-40B4-BE49-F238E27FC236}">
                <a16:creationId xmlns:a16="http://schemas.microsoft.com/office/drawing/2014/main" xmlns="" id="{DF28F33A-1CD6-45ED-ACD5-5940A79BBEB7}"/>
              </a:ext>
            </a:extLst>
          </p:cNvPr>
          <p:cNvSpPr>
            <a:spLocks noGrp="1"/>
          </p:cNvSpPr>
          <p:nvPr>
            <p:ph idx="1"/>
          </p:nvPr>
        </p:nvSpPr>
        <p:spPr/>
        <p:txBody>
          <a:bodyPr/>
          <a:lstStyle/>
          <a:p>
            <a:endParaRPr lang="ru-RU" dirty="0"/>
          </a:p>
        </p:txBody>
      </p:sp>
      <p:graphicFrame>
        <p:nvGraphicFramePr>
          <p:cNvPr id="6" name="Содержимое 4">
            <a:extLst>
              <a:ext uri="{FF2B5EF4-FFF2-40B4-BE49-F238E27FC236}">
                <a16:creationId xmlns:a16="http://schemas.microsoft.com/office/drawing/2014/main" xmlns="" id="{013A5E1A-54E9-43E0-9345-38D0B3DAFACF}"/>
              </a:ext>
            </a:extLst>
          </p:cNvPr>
          <p:cNvGraphicFramePr>
            <a:graphicFrameLocks/>
          </p:cNvGraphicFramePr>
          <p:nvPr>
            <p:extLst>
              <p:ext uri="{D42A27DB-BD31-4B8C-83A1-F6EECF244321}">
                <p14:modId xmlns:p14="http://schemas.microsoft.com/office/powerpoint/2010/main" xmlns="" val="326626801"/>
              </p:ext>
            </p:extLst>
          </p:nvPr>
        </p:nvGraphicFramePr>
        <p:xfrm>
          <a:off x="0" y="0"/>
          <a:ext cx="12191999" cy="6858005"/>
        </p:xfrm>
        <a:graphic>
          <a:graphicData uri="http://schemas.openxmlformats.org/drawingml/2006/table">
            <a:tbl>
              <a:tblPr firstRow="1" bandRow="1">
                <a:tableStyleId>{306799F8-075E-4A3A-A7F6-7FBC6576F1A4}</a:tableStyleId>
              </a:tblPr>
              <a:tblGrid>
                <a:gridCol w="4176889">
                  <a:extLst>
                    <a:ext uri="{9D8B030D-6E8A-4147-A177-3AD203B41FA5}">
                      <a16:colId xmlns:a16="http://schemas.microsoft.com/office/drawing/2014/main" xmlns="" val="20000"/>
                    </a:ext>
                  </a:extLst>
                </a:gridCol>
                <a:gridCol w="1919110">
                  <a:extLst>
                    <a:ext uri="{9D8B030D-6E8A-4147-A177-3AD203B41FA5}">
                      <a16:colId xmlns:a16="http://schemas.microsoft.com/office/drawing/2014/main" xmlns="" val="20001"/>
                    </a:ext>
                  </a:extLst>
                </a:gridCol>
                <a:gridCol w="3048000">
                  <a:extLst>
                    <a:ext uri="{9D8B030D-6E8A-4147-A177-3AD203B41FA5}">
                      <a16:colId xmlns:a16="http://schemas.microsoft.com/office/drawing/2014/main" xmlns="" val="20002"/>
                    </a:ext>
                  </a:extLst>
                </a:gridCol>
                <a:gridCol w="3048000">
                  <a:extLst>
                    <a:ext uri="{9D8B030D-6E8A-4147-A177-3AD203B41FA5}">
                      <a16:colId xmlns:a16="http://schemas.microsoft.com/office/drawing/2014/main" xmlns="" val="20003"/>
                    </a:ext>
                  </a:extLst>
                </a:gridCol>
              </a:tblGrid>
              <a:tr h="476477">
                <a:tc gridSpan="4">
                  <a:txBody>
                    <a:bodyPr/>
                    <a:lstStyle/>
                    <a:p>
                      <a:pPr algn="ctr" fontAlgn="base">
                        <a:lnSpc>
                          <a:spcPct val="115000"/>
                        </a:lnSpc>
                        <a:spcAft>
                          <a:spcPts val="0"/>
                        </a:spcAft>
                      </a:pPr>
                      <a:r>
                        <a:rPr lang="en-US" sz="2000" dirty="0" err="1"/>
                        <a:t>Жабдықтарға</a:t>
                      </a:r>
                      <a:r>
                        <a:rPr lang="en-US" sz="2000" dirty="0"/>
                        <a:t> </a:t>
                      </a:r>
                      <a:r>
                        <a:rPr lang="en-US" sz="2000" dirty="0" err="1"/>
                        <a:t>инвестициялар</a:t>
                      </a:r>
                      <a:endParaRPr lang="ru-RU" sz="2000" dirty="0">
                        <a:latin typeface="Times New Roman" pitchFamily="18" charset="0"/>
                        <a:ea typeface="Times New Roman"/>
                        <a:cs typeface="Times New Roman" pitchFamily="18" charset="0"/>
                      </a:endParaRPr>
                    </a:p>
                  </a:txBody>
                  <a:tcPr marL="0" marR="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476477">
                <a:tc>
                  <a:txBody>
                    <a:bodyPr/>
                    <a:lstStyle/>
                    <a:p>
                      <a:pPr fontAlgn="base">
                        <a:lnSpc>
                          <a:spcPct val="115000"/>
                        </a:lnSpc>
                        <a:spcAft>
                          <a:spcPts val="0"/>
                        </a:spcAft>
                      </a:pPr>
                      <a:r>
                        <a:rPr lang="en-US" sz="2000" dirty="0" err="1"/>
                        <a:t>Жабдықтар</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kk-KZ" sz="2000"/>
                        <a:t>С</a:t>
                      </a:r>
                      <a:r>
                        <a:rPr lang="en-US" sz="2000"/>
                        <a:t>аны</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kk-KZ" sz="2000"/>
                        <a:t>Б</a:t>
                      </a:r>
                      <a:r>
                        <a:rPr lang="en-US" sz="2000"/>
                        <a:t>ір дана бағасы. (тг.)</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Жалпы бағасы (тг.)</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01"/>
                  </a:ext>
                </a:extLst>
              </a:tr>
              <a:tr h="697745">
                <a:tc gridSpan="4">
                  <a:txBody>
                    <a:bodyPr/>
                    <a:lstStyle/>
                    <a:p>
                      <a:pPr algn="ctr" fontAlgn="base">
                        <a:lnSpc>
                          <a:spcPct val="115000"/>
                        </a:lnSpc>
                        <a:spcAft>
                          <a:spcPts val="0"/>
                        </a:spcAft>
                      </a:pPr>
                      <a:endParaRPr lang="ru-RU" sz="2000" dirty="0"/>
                    </a:p>
                    <a:p>
                      <a:pPr algn="ctr" fontAlgn="base">
                        <a:lnSpc>
                          <a:spcPct val="115000"/>
                        </a:lnSpc>
                        <a:spcAft>
                          <a:spcPts val="0"/>
                        </a:spcAft>
                      </a:pPr>
                      <a:r>
                        <a:rPr lang="en-US" sz="2000" dirty="0" err="1"/>
                        <a:t>Асханалық</a:t>
                      </a:r>
                      <a:r>
                        <a:rPr lang="en-US" sz="2000" dirty="0"/>
                        <a:t> </a:t>
                      </a:r>
                      <a:r>
                        <a:rPr lang="en-US" sz="2000" dirty="0" err="1"/>
                        <a:t>жабдық</a:t>
                      </a:r>
                      <a:endParaRPr lang="ru-RU" sz="2000" dirty="0">
                        <a:latin typeface="Times New Roman" pitchFamily="18" charset="0"/>
                        <a:ea typeface="Times New Roman"/>
                        <a:cs typeface="Times New Roman" pitchFamily="18" charset="0"/>
                      </a:endParaRPr>
                    </a:p>
                  </a:txBody>
                  <a:tcPr marL="0" marR="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2"/>
                  </a:ext>
                </a:extLst>
              </a:tr>
              <a:tr h="697745">
                <a:tc>
                  <a:txBody>
                    <a:bodyPr/>
                    <a:lstStyle/>
                    <a:p>
                      <a:pPr fontAlgn="base">
                        <a:lnSpc>
                          <a:spcPct val="115000"/>
                        </a:lnSpc>
                        <a:spcAft>
                          <a:spcPts val="0"/>
                        </a:spcAft>
                      </a:pPr>
                      <a:r>
                        <a:rPr lang="en-US" sz="2000" dirty="0" err="1"/>
                        <a:t>Өнеркәсіптік</a:t>
                      </a:r>
                      <a:r>
                        <a:rPr lang="en-US" sz="2000" dirty="0"/>
                        <a:t> </a:t>
                      </a:r>
                      <a:r>
                        <a:rPr lang="en-US" sz="2000" dirty="0" err="1"/>
                        <a:t>электр</a:t>
                      </a:r>
                      <a:r>
                        <a:rPr lang="en-US" sz="2000" dirty="0"/>
                        <a:t> </a:t>
                      </a:r>
                      <a:r>
                        <a:rPr lang="en-US" sz="2000" dirty="0" err="1"/>
                        <a:t>плитасы</a:t>
                      </a:r>
                      <a:r>
                        <a:rPr lang="en-US" sz="2000" dirty="0"/>
                        <a:t> 4 </a:t>
                      </a:r>
                      <a:r>
                        <a:rPr lang="en-US" sz="2000" dirty="0" err="1"/>
                        <a:t>шыныаяқ</a:t>
                      </a:r>
                      <a:r>
                        <a:rPr lang="en-US" sz="2000" dirty="0"/>
                        <a:t>, </a:t>
                      </a:r>
                      <a:r>
                        <a:rPr lang="en-US" sz="2000" dirty="0" err="1"/>
                        <a:t>қуыратын</a:t>
                      </a:r>
                      <a:r>
                        <a:rPr lang="en-US" sz="2000" dirty="0"/>
                        <a:t> </a:t>
                      </a:r>
                      <a:r>
                        <a:rPr lang="en-US" sz="2000" dirty="0" err="1"/>
                        <a:t>шкафы</a:t>
                      </a:r>
                      <a:r>
                        <a:rPr lang="en-US" sz="2000" dirty="0"/>
                        <a:t> </a:t>
                      </a:r>
                      <a:r>
                        <a:rPr lang="en-US" sz="2000" dirty="0" err="1"/>
                        <a:t>бар</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300 000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300 000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03"/>
                  </a:ext>
                </a:extLst>
              </a:tr>
              <a:tr h="476477">
                <a:tc>
                  <a:txBody>
                    <a:bodyPr/>
                    <a:lstStyle/>
                    <a:p>
                      <a:pPr fontAlgn="base">
                        <a:lnSpc>
                          <a:spcPct val="115000"/>
                        </a:lnSpc>
                        <a:spcAft>
                          <a:spcPts val="0"/>
                        </a:spcAft>
                      </a:pPr>
                      <a:r>
                        <a:rPr lang="en-US" sz="2000" dirty="0" err="1"/>
                        <a:t>Пара-конвекциялық</a:t>
                      </a:r>
                      <a:r>
                        <a:rPr lang="en-US" sz="2000" dirty="0"/>
                        <a:t> </a:t>
                      </a:r>
                      <a:r>
                        <a:rPr lang="en-US" sz="2000" dirty="0" err="1"/>
                        <a:t>пеш</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250 000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250 000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04"/>
                  </a:ext>
                </a:extLst>
              </a:tr>
              <a:tr h="476477">
                <a:tc>
                  <a:txBody>
                    <a:bodyPr/>
                    <a:lstStyle/>
                    <a:p>
                      <a:pPr fontAlgn="base">
                        <a:lnSpc>
                          <a:spcPct val="115000"/>
                        </a:lnSpc>
                        <a:spcAft>
                          <a:spcPts val="0"/>
                        </a:spcAft>
                      </a:pPr>
                      <a:r>
                        <a:rPr lang="en-US" sz="2000"/>
                        <a:t>Нан пеші</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280 000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280 000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05"/>
                  </a:ext>
                </a:extLst>
              </a:tr>
              <a:tr h="697745">
                <a:tc>
                  <a:txBody>
                    <a:bodyPr/>
                    <a:lstStyle/>
                    <a:p>
                      <a:pPr fontAlgn="base">
                        <a:lnSpc>
                          <a:spcPct val="115000"/>
                        </a:lnSpc>
                        <a:spcAft>
                          <a:spcPts val="0"/>
                        </a:spcAft>
                      </a:pPr>
                      <a:r>
                        <a:rPr lang="en-US" sz="2000"/>
                        <a:t>Орташа температуралық тоңазытқыш шкаф</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3</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150 000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450 000 </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06"/>
                  </a:ext>
                </a:extLst>
              </a:tr>
              <a:tr h="476477">
                <a:tc>
                  <a:txBody>
                    <a:bodyPr/>
                    <a:lstStyle/>
                    <a:p>
                      <a:pPr fontAlgn="base">
                        <a:lnSpc>
                          <a:spcPct val="115000"/>
                        </a:lnSpc>
                        <a:spcAft>
                          <a:spcPts val="0"/>
                        </a:spcAft>
                      </a:pPr>
                      <a:r>
                        <a:rPr lang="en-US" sz="2000"/>
                        <a:t>Мұздатқыш шкаф</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4</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260 000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1 040 000 </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07"/>
                  </a:ext>
                </a:extLst>
              </a:tr>
              <a:tr h="476477">
                <a:tc>
                  <a:txBody>
                    <a:bodyPr/>
                    <a:lstStyle/>
                    <a:p>
                      <a:pPr fontAlgn="base">
                        <a:lnSpc>
                          <a:spcPct val="115000"/>
                        </a:lnSpc>
                        <a:spcAft>
                          <a:spcPts val="0"/>
                        </a:spcAft>
                      </a:pPr>
                      <a:r>
                        <a:rPr lang="en-US" sz="2000"/>
                        <a:t>Қамыр илеу машинасы</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350 000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350 000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08"/>
                  </a:ext>
                </a:extLst>
              </a:tr>
              <a:tr h="476477">
                <a:tc>
                  <a:txBody>
                    <a:bodyPr/>
                    <a:lstStyle/>
                    <a:p>
                      <a:pPr fontAlgn="base">
                        <a:lnSpc>
                          <a:spcPct val="115000"/>
                        </a:lnSpc>
                        <a:spcAft>
                          <a:spcPts val="0"/>
                        </a:spcAft>
                      </a:pPr>
                      <a:r>
                        <a:rPr lang="en-US" sz="2000"/>
                        <a:t>Планетарлық араластырғыш</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150 000</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150 000</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09"/>
                  </a:ext>
                </a:extLst>
              </a:tr>
              <a:tr h="476477">
                <a:tc>
                  <a:txBody>
                    <a:bodyPr/>
                    <a:lstStyle/>
                    <a:p>
                      <a:pPr fontAlgn="base">
                        <a:lnSpc>
                          <a:spcPct val="115000"/>
                        </a:lnSpc>
                        <a:spcAft>
                          <a:spcPts val="0"/>
                        </a:spcAft>
                      </a:pPr>
                      <a:r>
                        <a:rPr lang="en-US" sz="2000"/>
                        <a:t>Блендер су астында</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10 000</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10 000 </a:t>
                      </a:r>
                      <a:endParaRPr lang="ru-RU" sz="200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10"/>
                  </a:ext>
                </a:extLst>
              </a:tr>
              <a:tr h="476477">
                <a:tc>
                  <a:txBody>
                    <a:bodyPr/>
                    <a:lstStyle/>
                    <a:p>
                      <a:pPr fontAlgn="base">
                        <a:lnSpc>
                          <a:spcPct val="115000"/>
                        </a:lnSpc>
                        <a:spcAft>
                          <a:spcPts val="0"/>
                        </a:spcAft>
                      </a:pPr>
                      <a:r>
                        <a:rPr lang="en-US" sz="2000"/>
                        <a:t>Шектегіш</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135 000</a:t>
                      </a:r>
                      <a:endParaRPr lang="ru-RU" sz="2000" dirty="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135 000 </a:t>
                      </a:r>
                      <a:endParaRPr lang="ru-RU" sz="2000" dirty="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11"/>
                  </a:ext>
                </a:extLst>
              </a:tr>
              <a:tr h="476477">
                <a:tc>
                  <a:txBody>
                    <a:bodyPr/>
                    <a:lstStyle/>
                    <a:p>
                      <a:pPr fontAlgn="base">
                        <a:lnSpc>
                          <a:spcPct val="115000"/>
                        </a:lnSpc>
                        <a:spcAft>
                          <a:spcPts val="0"/>
                        </a:spcAft>
                      </a:pPr>
                      <a:r>
                        <a:rPr lang="en-US" sz="2000"/>
                        <a:t>Микротолқынды пеш</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1</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a:t>30 000</a:t>
                      </a:r>
                      <a:endParaRPr lang="ru-RU" sz="2000">
                        <a:latin typeface="Times New Roman" pitchFamily="18" charset="0"/>
                        <a:ea typeface="Times New Roman"/>
                        <a:cs typeface="Times New Roman" pitchFamily="18" charset="0"/>
                      </a:endParaRPr>
                    </a:p>
                  </a:txBody>
                  <a:tcPr marL="0" marR="0" marT="0" marB="0" anchor="ctr"/>
                </a:tc>
                <a:tc>
                  <a:txBody>
                    <a:bodyPr/>
                    <a:lstStyle/>
                    <a:p>
                      <a:pPr fontAlgn="base">
                        <a:lnSpc>
                          <a:spcPct val="115000"/>
                        </a:lnSpc>
                        <a:spcAft>
                          <a:spcPts val="0"/>
                        </a:spcAft>
                      </a:pPr>
                      <a:r>
                        <a:rPr lang="en-US" sz="2000" dirty="0"/>
                        <a:t>30 000 </a:t>
                      </a:r>
                      <a:endParaRPr lang="ru-RU" sz="2000" dirty="0">
                        <a:latin typeface="Times New Roman" pitchFamily="18" charset="0"/>
                        <a:ea typeface="Times New Roman"/>
                        <a:cs typeface="Times New Roman" pitchFamily="18" charset="0"/>
                      </a:endParaRPr>
                    </a:p>
                  </a:txBody>
                  <a:tcPr marL="0" marR="0" marT="0" marB="0" anchor="ctr"/>
                </a:tc>
                <a:extLst>
                  <a:ext uri="{0D108BD9-81ED-4DB2-BD59-A6C34878D82A}">
                    <a16:rowId xmlns:a16="http://schemas.microsoft.com/office/drawing/2014/main" xmlns="" val="10012"/>
                  </a:ext>
                </a:extLst>
              </a:tr>
            </a:tbl>
          </a:graphicData>
        </a:graphic>
      </p:graphicFrame>
    </p:spTree>
    <p:extLst>
      <p:ext uri="{BB962C8B-B14F-4D97-AF65-F5344CB8AC3E}">
        <p14:creationId xmlns:p14="http://schemas.microsoft.com/office/powerpoint/2010/main" xmlns="" val="3425059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xmlns="" id="{DD0AEE21-CF4B-4395-A100-EFB0EB9951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9" name="Rectangle 8">
            <a:extLst>
              <a:ext uri="{FF2B5EF4-FFF2-40B4-BE49-F238E27FC236}">
                <a16:creationId xmlns:a16="http://schemas.microsoft.com/office/drawing/2014/main" xmlns="" id="{9F8DBD9A-1B56-4D4B-856B-89CC682C6B2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xmlns="" id="{EE079F42-5C7A-44DD-9E9F-A34795A48F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19091" y="0"/>
            <a:ext cx="114729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Freeform 6">
            <a:extLst>
              <a:ext uri="{FF2B5EF4-FFF2-40B4-BE49-F238E27FC236}">
                <a16:creationId xmlns:a16="http://schemas.microsoft.com/office/drawing/2014/main" xmlns="" id="{09777E15-6D68-4808-AD20-82EA7377F4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3285"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5" name="Freeform 6">
            <a:extLst>
              <a:ext uri="{FF2B5EF4-FFF2-40B4-BE49-F238E27FC236}">
                <a16:creationId xmlns:a16="http://schemas.microsoft.com/office/drawing/2014/main" xmlns="" id="{CE79CAD8-9F7F-4756-BD12-8463CA4C6F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7" name="Rectangle 16">
            <a:extLst>
              <a:ext uri="{FF2B5EF4-FFF2-40B4-BE49-F238E27FC236}">
                <a16:creationId xmlns:a16="http://schemas.microsoft.com/office/drawing/2014/main" xmlns="" id="{A9923A21-5790-4667-B5C7-ADA793B499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64448" y="643466"/>
            <a:ext cx="9600802" cy="55710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Таблица 1">
            <a:extLst>
              <a:ext uri="{FF2B5EF4-FFF2-40B4-BE49-F238E27FC236}">
                <a16:creationId xmlns:a16="http://schemas.microsoft.com/office/drawing/2014/main" xmlns="" id="{0957EA22-239D-4BFD-98D8-4CD7CC005661}"/>
              </a:ext>
            </a:extLst>
          </p:cNvPr>
          <p:cNvGraphicFramePr>
            <a:graphicFrameLocks noGrp="1"/>
          </p:cNvGraphicFramePr>
          <p:nvPr>
            <p:extLst>
              <p:ext uri="{D42A27DB-BD31-4B8C-83A1-F6EECF244321}">
                <p14:modId xmlns:p14="http://schemas.microsoft.com/office/powerpoint/2010/main" xmlns="" val="991202997"/>
              </p:ext>
            </p:extLst>
          </p:nvPr>
        </p:nvGraphicFramePr>
        <p:xfrm>
          <a:off x="0" y="0"/>
          <a:ext cx="12191999" cy="6858000"/>
        </p:xfrm>
        <a:graphic>
          <a:graphicData uri="http://schemas.openxmlformats.org/drawingml/2006/table">
            <a:tbl>
              <a:tblPr firstRow="1" bandRow="1">
                <a:tableStyleId>{306799F8-075E-4A3A-A7F6-7FBC6576F1A4}</a:tableStyleId>
              </a:tblPr>
              <a:tblGrid>
                <a:gridCol w="4970060">
                  <a:extLst>
                    <a:ext uri="{9D8B030D-6E8A-4147-A177-3AD203B41FA5}">
                      <a16:colId xmlns:a16="http://schemas.microsoft.com/office/drawing/2014/main" xmlns="" val="2233895567"/>
                    </a:ext>
                  </a:extLst>
                </a:gridCol>
                <a:gridCol w="1182710">
                  <a:extLst>
                    <a:ext uri="{9D8B030D-6E8A-4147-A177-3AD203B41FA5}">
                      <a16:colId xmlns:a16="http://schemas.microsoft.com/office/drawing/2014/main" xmlns="" val="3376731852"/>
                    </a:ext>
                  </a:extLst>
                </a:gridCol>
                <a:gridCol w="2922935">
                  <a:extLst>
                    <a:ext uri="{9D8B030D-6E8A-4147-A177-3AD203B41FA5}">
                      <a16:colId xmlns:a16="http://schemas.microsoft.com/office/drawing/2014/main" xmlns="" val="2143012578"/>
                    </a:ext>
                  </a:extLst>
                </a:gridCol>
                <a:gridCol w="3116294">
                  <a:extLst>
                    <a:ext uri="{9D8B030D-6E8A-4147-A177-3AD203B41FA5}">
                      <a16:colId xmlns:a16="http://schemas.microsoft.com/office/drawing/2014/main" xmlns="" val="3607977970"/>
                    </a:ext>
                  </a:extLst>
                </a:gridCol>
              </a:tblGrid>
              <a:tr h="699772">
                <a:tc>
                  <a:txBody>
                    <a:bodyPr/>
                    <a:lstStyle/>
                    <a:p>
                      <a:pPr fontAlgn="base">
                        <a:lnSpc>
                          <a:spcPct val="115000"/>
                        </a:lnSpc>
                        <a:spcAft>
                          <a:spcPts val="0"/>
                        </a:spcAft>
                      </a:pPr>
                      <a:r>
                        <a:rPr lang="en-US" sz="2700"/>
                        <a:t>Ыдыс жуғыш машина</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470 000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470 000 </a:t>
                      </a:r>
                      <a:endParaRPr lang="ru-RU" sz="2700">
                        <a:latin typeface="Calibri"/>
                        <a:ea typeface="Times New Roman"/>
                        <a:cs typeface="Times New Roman"/>
                      </a:endParaRPr>
                    </a:p>
                  </a:txBody>
                  <a:tcPr marL="0" marR="0" marT="0" marB="0" anchor="ctr"/>
                </a:tc>
                <a:extLst>
                  <a:ext uri="{0D108BD9-81ED-4DB2-BD59-A6C34878D82A}">
                    <a16:rowId xmlns:a16="http://schemas.microsoft.com/office/drawing/2014/main" xmlns="" val="3027311253"/>
                  </a:ext>
                </a:extLst>
              </a:tr>
              <a:tr h="699772">
                <a:tc>
                  <a:txBody>
                    <a:bodyPr/>
                    <a:lstStyle/>
                    <a:p>
                      <a:pPr fontAlgn="base">
                        <a:lnSpc>
                          <a:spcPct val="115000"/>
                        </a:lnSpc>
                        <a:spcAft>
                          <a:spcPts val="0"/>
                        </a:spcAft>
                      </a:pPr>
                      <a:r>
                        <a:rPr lang="en-US" sz="2700"/>
                        <a:t>Кесу кестелері</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8</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20 000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160 000 </a:t>
                      </a:r>
                      <a:endParaRPr lang="ru-RU" sz="2700">
                        <a:latin typeface="Calibri"/>
                        <a:ea typeface="Times New Roman"/>
                        <a:cs typeface="Times New Roman"/>
                      </a:endParaRPr>
                    </a:p>
                  </a:txBody>
                  <a:tcPr marL="0" marR="0" marT="0" marB="0" anchor="ctr"/>
                </a:tc>
                <a:extLst>
                  <a:ext uri="{0D108BD9-81ED-4DB2-BD59-A6C34878D82A}">
                    <a16:rowId xmlns:a16="http://schemas.microsoft.com/office/drawing/2014/main" xmlns="" val="1948647178"/>
                  </a:ext>
                </a:extLst>
              </a:tr>
              <a:tr h="1364614">
                <a:tc>
                  <a:txBody>
                    <a:bodyPr/>
                    <a:lstStyle/>
                    <a:p>
                      <a:pPr fontAlgn="base">
                        <a:lnSpc>
                          <a:spcPct val="115000"/>
                        </a:lnSpc>
                        <a:spcAft>
                          <a:spcPts val="0"/>
                        </a:spcAft>
                      </a:pPr>
                      <a:r>
                        <a:rPr lang="en-US" sz="2700" dirty="0" err="1"/>
                        <a:t>Сақтау</a:t>
                      </a:r>
                      <a:r>
                        <a:rPr lang="en-US" sz="2700" dirty="0"/>
                        <a:t> </a:t>
                      </a:r>
                      <a:r>
                        <a:rPr lang="en-US" sz="2700" dirty="0" err="1"/>
                        <a:t>қоймасында</a:t>
                      </a:r>
                      <a:r>
                        <a:rPr lang="en-US" sz="2700" dirty="0"/>
                        <a:t> </a:t>
                      </a:r>
                      <a:r>
                        <a:rPr lang="en-US" sz="2700" dirty="0" err="1"/>
                        <a:t>қоймада</a:t>
                      </a:r>
                      <a:endParaRPr lang="ru-RU" sz="2700" dirty="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8</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55 000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440 000 </a:t>
                      </a:r>
                      <a:endParaRPr lang="ru-RU" sz="2700">
                        <a:latin typeface="Calibri"/>
                        <a:ea typeface="Times New Roman"/>
                        <a:cs typeface="Times New Roman"/>
                      </a:endParaRPr>
                    </a:p>
                  </a:txBody>
                  <a:tcPr marL="0" marR="0" marT="0" marB="0" anchor="ctr"/>
                </a:tc>
                <a:extLst>
                  <a:ext uri="{0D108BD9-81ED-4DB2-BD59-A6C34878D82A}">
                    <a16:rowId xmlns:a16="http://schemas.microsoft.com/office/drawing/2014/main" xmlns="" val="2784881850"/>
                  </a:ext>
                </a:extLst>
              </a:tr>
              <a:tr h="699772">
                <a:tc>
                  <a:txBody>
                    <a:bodyPr/>
                    <a:lstStyle/>
                    <a:p>
                      <a:pPr fontAlgn="base">
                        <a:lnSpc>
                          <a:spcPct val="115000"/>
                        </a:lnSpc>
                        <a:spcAft>
                          <a:spcPts val="0"/>
                        </a:spcAft>
                      </a:pPr>
                      <a:r>
                        <a:rPr lang="en-US" sz="2700"/>
                        <a:t>Ет тартқыш</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250 000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250 000 </a:t>
                      </a:r>
                      <a:endParaRPr lang="ru-RU" sz="2700">
                        <a:latin typeface="Calibri"/>
                        <a:ea typeface="Times New Roman"/>
                        <a:cs typeface="Times New Roman"/>
                      </a:endParaRPr>
                    </a:p>
                  </a:txBody>
                  <a:tcPr marL="0" marR="0" marT="0" marB="0" anchor="ctr"/>
                </a:tc>
                <a:extLst>
                  <a:ext uri="{0D108BD9-81ED-4DB2-BD59-A6C34878D82A}">
                    <a16:rowId xmlns:a16="http://schemas.microsoft.com/office/drawing/2014/main" xmlns="" val="2563764554"/>
                  </a:ext>
                </a:extLst>
              </a:tr>
              <a:tr h="1364614">
                <a:tc>
                  <a:txBody>
                    <a:bodyPr/>
                    <a:lstStyle/>
                    <a:p>
                      <a:pPr fontAlgn="base">
                        <a:lnSpc>
                          <a:spcPct val="115000"/>
                        </a:lnSpc>
                        <a:spcAft>
                          <a:spcPts val="0"/>
                        </a:spcAft>
                      </a:pPr>
                      <a:r>
                        <a:rPr lang="en-US" sz="2700"/>
                        <a:t>Жуынатын жуғыштың бір бөлімі</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30 000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300 000 </a:t>
                      </a:r>
                      <a:endParaRPr lang="ru-RU" sz="2700">
                        <a:latin typeface="Calibri"/>
                        <a:ea typeface="Times New Roman"/>
                        <a:cs typeface="Times New Roman"/>
                      </a:endParaRPr>
                    </a:p>
                  </a:txBody>
                  <a:tcPr marL="0" marR="0" marT="0" marB="0" anchor="ctr"/>
                </a:tc>
                <a:extLst>
                  <a:ext uri="{0D108BD9-81ED-4DB2-BD59-A6C34878D82A}">
                    <a16:rowId xmlns:a16="http://schemas.microsoft.com/office/drawing/2014/main" xmlns="" val="1054852692"/>
                  </a:ext>
                </a:extLst>
              </a:tr>
              <a:tr h="2029456">
                <a:tc>
                  <a:txBody>
                    <a:bodyPr/>
                    <a:lstStyle/>
                    <a:p>
                      <a:pPr fontAlgn="base">
                        <a:lnSpc>
                          <a:spcPct val="115000"/>
                        </a:lnSpc>
                        <a:spcAft>
                          <a:spcPts val="0"/>
                        </a:spcAft>
                      </a:pPr>
                      <a:r>
                        <a:rPr lang="en-US" sz="2700"/>
                        <a:t>Ваннаға арналған жуғыш машинаның екі бөлімі</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1</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a:t>40 000</a:t>
                      </a:r>
                      <a:endParaRPr lang="ru-RU" sz="2700">
                        <a:latin typeface="Calibri"/>
                        <a:ea typeface="Times New Roman"/>
                        <a:cs typeface="Times New Roman"/>
                      </a:endParaRPr>
                    </a:p>
                  </a:txBody>
                  <a:tcPr marL="0" marR="0" marT="0" marB="0" anchor="ctr"/>
                </a:tc>
                <a:tc>
                  <a:txBody>
                    <a:bodyPr/>
                    <a:lstStyle/>
                    <a:p>
                      <a:pPr fontAlgn="base">
                        <a:lnSpc>
                          <a:spcPct val="115000"/>
                        </a:lnSpc>
                        <a:spcAft>
                          <a:spcPts val="0"/>
                        </a:spcAft>
                      </a:pPr>
                      <a:r>
                        <a:rPr lang="en-US" sz="2700" dirty="0"/>
                        <a:t>40 000</a:t>
                      </a:r>
                      <a:endParaRPr lang="ru-RU" sz="2700" dirty="0">
                        <a:latin typeface="Calibri"/>
                        <a:ea typeface="Times New Roman"/>
                        <a:cs typeface="Times New Roman"/>
                      </a:endParaRPr>
                    </a:p>
                  </a:txBody>
                  <a:tcPr marL="0" marR="0" marT="0" marB="0" anchor="ctr"/>
                </a:tc>
                <a:extLst>
                  <a:ext uri="{0D108BD9-81ED-4DB2-BD59-A6C34878D82A}">
                    <a16:rowId xmlns:a16="http://schemas.microsoft.com/office/drawing/2014/main" xmlns="" val="954888869"/>
                  </a:ext>
                </a:extLst>
              </a:tr>
            </a:tbl>
          </a:graphicData>
        </a:graphic>
      </p:graphicFrame>
    </p:spTree>
    <p:extLst>
      <p:ext uri="{BB962C8B-B14F-4D97-AF65-F5344CB8AC3E}">
        <p14:creationId xmlns:p14="http://schemas.microsoft.com/office/powerpoint/2010/main" xmlns="" val="1759250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1B0A7D14-7B67-4022-A8BE-1CCD4A0F1B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6">
            <a:extLst>
              <a:ext uri="{FF2B5EF4-FFF2-40B4-BE49-F238E27FC236}">
                <a16:creationId xmlns:a16="http://schemas.microsoft.com/office/drawing/2014/main" xmlns="" id="{AB09A9E8-BF27-4613-A775-071F082083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solidFill>
          <a:ln w="0">
            <a:noFill/>
            <a:prstDash val="solid"/>
            <a:round/>
            <a:headEnd/>
            <a:tailEnd/>
          </a:ln>
        </p:spPr>
      </p:sp>
      <p:sp>
        <p:nvSpPr>
          <p:cNvPr id="14" name="Rectangle 13">
            <a:extLst>
              <a:ext uri="{FF2B5EF4-FFF2-40B4-BE49-F238E27FC236}">
                <a16:creationId xmlns:a16="http://schemas.microsoft.com/office/drawing/2014/main" xmlns="" id="{C3AFE299-6F79-44AF-9A77-2DC2DC1F8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7" name="Содержимое 3">
            <a:extLst>
              <a:ext uri="{FF2B5EF4-FFF2-40B4-BE49-F238E27FC236}">
                <a16:creationId xmlns:a16="http://schemas.microsoft.com/office/drawing/2014/main" xmlns="" id="{0394202F-D9D0-43BE-BFAB-696ED7116C81}"/>
              </a:ext>
            </a:extLst>
          </p:cNvPr>
          <p:cNvGraphicFramePr>
            <a:graphicFrameLocks noGrp="1"/>
          </p:cNvGraphicFramePr>
          <p:nvPr>
            <p:ph idx="1"/>
            <p:extLst>
              <p:ext uri="{D42A27DB-BD31-4B8C-83A1-F6EECF244321}">
                <p14:modId xmlns:p14="http://schemas.microsoft.com/office/powerpoint/2010/main" xmlns="" val="2396236809"/>
              </p:ext>
            </p:extLst>
          </p:nvPr>
        </p:nvGraphicFramePr>
        <p:xfrm>
          <a:off x="1259056" y="871537"/>
          <a:ext cx="9673888" cy="3594102"/>
        </p:xfrm>
        <a:graphic>
          <a:graphicData uri="http://schemas.openxmlformats.org/drawingml/2006/table">
            <a:tbl>
              <a:tblPr firstRow="1" bandRow="1">
                <a:tableStyleId>{5C22544A-7EE6-4342-B048-85BDC9FD1C3A}</a:tableStyleId>
              </a:tblPr>
              <a:tblGrid>
                <a:gridCol w="4437723">
                  <a:extLst>
                    <a:ext uri="{9D8B030D-6E8A-4147-A177-3AD203B41FA5}">
                      <a16:colId xmlns:a16="http://schemas.microsoft.com/office/drawing/2014/main" xmlns="" val="20000"/>
                    </a:ext>
                  </a:extLst>
                </a:gridCol>
                <a:gridCol w="506430">
                  <a:extLst>
                    <a:ext uri="{9D8B030D-6E8A-4147-A177-3AD203B41FA5}">
                      <a16:colId xmlns:a16="http://schemas.microsoft.com/office/drawing/2014/main" xmlns="" val="20001"/>
                    </a:ext>
                  </a:extLst>
                </a:gridCol>
                <a:gridCol w="2244174">
                  <a:extLst>
                    <a:ext uri="{9D8B030D-6E8A-4147-A177-3AD203B41FA5}">
                      <a16:colId xmlns:a16="http://schemas.microsoft.com/office/drawing/2014/main" xmlns="" val="20002"/>
                    </a:ext>
                  </a:extLst>
                </a:gridCol>
                <a:gridCol w="2485561">
                  <a:extLst>
                    <a:ext uri="{9D8B030D-6E8A-4147-A177-3AD203B41FA5}">
                      <a16:colId xmlns:a16="http://schemas.microsoft.com/office/drawing/2014/main" xmlns="" val="20003"/>
                    </a:ext>
                  </a:extLst>
                </a:gridCol>
              </a:tblGrid>
              <a:tr h="763278">
                <a:tc gridSpan="4">
                  <a:txBody>
                    <a:bodyPr/>
                    <a:lstStyle/>
                    <a:p>
                      <a:pPr fontAlgn="base">
                        <a:lnSpc>
                          <a:spcPct val="115000"/>
                        </a:lnSpc>
                        <a:spcAft>
                          <a:spcPts val="0"/>
                        </a:spcAft>
                      </a:pPr>
                      <a:endParaRPr lang="ru-RU" sz="2000">
                        <a:latin typeface="Arial" panose="020B0604020202020204" pitchFamily="34" charset="0"/>
                        <a:cs typeface="Arial" panose="020B0604020202020204" pitchFamily="34" charset="0"/>
                      </a:endParaRPr>
                    </a:p>
                    <a:p>
                      <a:pPr algn="ctr" fontAlgn="base">
                        <a:lnSpc>
                          <a:spcPct val="115000"/>
                        </a:lnSpc>
                        <a:spcAft>
                          <a:spcPts val="0"/>
                        </a:spcAft>
                      </a:pPr>
                      <a:r>
                        <a:rPr lang="en-US" sz="2400" err="1">
                          <a:latin typeface="Arial" panose="020B0604020202020204" pitchFamily="34" charset="0"/>
                          <a:cs typeface="Arial" panose="020B0604020202020204" pitchFamily="34" charset="0"/>
                        </a:rPr>
                        <a:t>Залға</a:t>
                      </a:r>
                      <a:r>
                        <a:rPr lang="en-US" sz="2400">
                          <a:latin typeface="Arial" panose="020B0604020202020204" pitchFamily="34" charset="0"/>
                          <a:cs typeface="Arial" panose="020B0604020202020204" pitchFamily="34" charset="0"/>
                        </a:rPr>
                        <a:t> </a:t>
                      </a:r>
                      <a:r>
                        <a:rPr lang="en-US" sz="2400" err="1">
                          <a:latin typeface="Arial" panose="020B0604020202020204" pitchFamily="34" charset="0"/>
                          <a:cs typeface="Arial" panose="020B0604020202020204" pitchFamily="34" charset="0"/>
                        </a:rPr>
                        <a:t>арналған</a:t>
                      </a:r>
                      <a:r>
                        <a:rPr lang="en-US" sz="2400">
                          <a:latin typeface="Arial" panose="020B0604020202020204" pitchFamily="34" charset="0"/>
                          <a:cs typeface="Arial" panose="020B0604020202020204" pitchFamily="34" charset="0"/>
                        </a:rPr>
                        <a:t> </a:t>
                      </a:r>
                      <a:r>
                        <a:rPr lang="en-US" sz="2400" err="1">
                          <a:latin typeface="Arial" panose="020B0604020202020204" pitchFamily="34" charset="0"/>
                          <a:cs typeface="Arial" panose="020B0604020202020204" pitchFamily="34" charset="0"/>
                        </a:rPr>
                        <a:t>жабдық</a:t>
                      </a:r>
                      <a:endParaRPr lang="ru-RU" sz="2400">
                        <a:latin typeface="Arial" panose="020B0604020202020204" pitchFamily="34" charset="0"/>
                        <a:ea typeface="Times New Roman"/>
                        <a:cs typeface="Arial" panose="020B0604020202020204" pitchFamily="34" charset="0"/>
                      </a:endParaRPr>
                    </a:p>
                  </a:txBody>
                  <a:tcPr marL="0" marR="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Тік кондитерлік цех</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550 000</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550 000 </a:t>
                      </a:r>
                      <a:endParaRPr lang="ru-RU" sz="200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a16="http://schemas.microsoft.com/office/drawing/2014/main" xmlns="" val="10001"/>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Бардық есептегіш</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300 000</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300 000 </a:t>
                      </a:r>
                      <a:endParaRPr lang="ru-RU" sz="200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a16="http://schemas.microsoft.com/office/drawing/2014/main" xmlns="" val="10002"/>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Көгалдандыруға арналған жиһаз</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a:lnSpc>
                          <a:spcPct val="115000"/>
                        </a:lnSpc>
                      </a:pPr>
                      <a:r>
                        <a:rPr lang="kk-KZ" sz="2000">
                          <a:latin typeface="Arial" panose="020B0604020202020204" pitchFamily="34" charset="0"/>
                          <a:cs typeface="Arial" panose="020B0604020202020204" pitchFamily="34" charset="0"/>
                        </a:rPr>
                        <a:t>1</a:t>
                      </a:r>
                      <a:endParaRPr lang="ru-RU" sz="2000">
                        <a:latin typeface="Arial" panose="020B0604020202020204" pitchFamily="34" charset="0"/>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1000 000 </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1000 000 </a:t>
                      </a:r>
                      <a:endParaRPr lang="ru-RU" sz="200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a16="http://schemas.microsoft.com/office/drawing/2014/main" xmlns="" val="10003"/>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Кассалық аппарат</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190 000</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190 000 </a:t>
                      </a:r>
                      <a:endParaRPr lang="ru-RU" sz="200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a16="http://schemas.microsoft.com/office/drawing/2014/main" xmlns="" val="10004"/>
                  </a:ext>
                </a:extLst>
              </a:tr>
              <a:tr h="353853">
                <a:tc>
                  <a:txBody>
                    <a:bodyPr/>
                    <a:lstStyle/>
                    <a:p>
                      <a:pPr fontAlgn="base">
                        <a:lnSpc>
                          <a:spcPct val="115000"/>
                        </a:lnSpc>
                        <a:spcAft>
                          <a:spcPts val="0"/>
                        </a:spcAft>
                      </a:pPr>
                      <a:r>
                        <a:rPr lang="kk-KZ" sz="2000" dirty="0">
                          <a:latin typeface="Arial" panose="020B0604020202020204" pitchFamily="34" charset="0"/>
                          <a:ea typeface="Times New Roman"/>
                          <a:cs typeface="Arial" panose="020B0604020202020204" pitchFamily="34" charset="0"/>
                        </a:rPr>
                        <a:t>Үстел орындықтармен</a:t>
                      </a: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kk-KZ" sz="2000" dirty="0">
                          <a:latin typeface="Arial" panose="020B0604020202020204" pitchFamily="34" charset="0"/>
                          <a:ea typeface="Times New Roman"/>
                          <a:cs typeface="Arial" panose="020B0604020202020204" pitchFamily="34" charset="0"/>
                        </a:rPr>
                        <a:t>30</a:t>
                      </a: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dirty="0">
                          <a:latin typeface="Arial" panose="020B0604020202020204" pitchFamily="34" charset="0"/>
                          <a:cs typeface="Arial" panose="020B0604020202020204" pitchFamily="34" charset="0"/>
                        </a:rPr>
                        <a:t>60 000</a:t>
                      </a: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r>
                        <a:rPr lang="en-US" sz="2000" dirty="0">
                          <a:latin typeface="Arial" panose="020B0604020202020204" pitchFamily="34" charset="0"/>
                          <a:cs typeface="Arial" panose="020B0604020202020204" pitchFamily="34" charset="0"/>
                        </a:rPr>
                        <a:t>120</a:t>
                      </a:r>
                      <a:r>
                        <a:rPr lang="kk-KZ" sz="2000" dirty="0">
                          <a:latin typeface="Arial" panose="020B0604020202020204" pitchFamily="34" charset="0"/>
                          <a:cs typeface="Arial" panose="020B0604020202020204" pitchFamily="34" charset="0"/>
                        </a:rPr>
                        <a:t>0</a:t>
                      </a:r>
                      <a:r>
                        <a:rPr lang="en-US" sz="2000" dirty="0">
                          <a:latin typeface="Arial" panose="020B0604020202020204" pitchFamily="34" charset="0"/>
                          <a:cs typeface="Arial" panose="020B0604020202020204" pitchFamily="34" charset="0"/>
                        </a:rPr>
                        <a:t> 000 </a:t>
                      </a:r>
                      <a:endParaRPr lang="ru-RU" sz="2000" dirty="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a16="http://schemas.microsoft.com/office/drawing/2014/main" xmlns="" val="10005"/>
                  </a:ext>
                </a:extLst>
              </a:tr>
              <a:tr h="353853">
                <a:tc>
                  <a:txBody>
                    <a:bodyPr/>
                    <a:lstStyle/>
                    <a:p>
                      <a:pPr fontAlgn="base">
                        <a:lnSpc>
                          <a:spcPct val="115000"/>
                        </a:lnSpc>
                        <a:spcAft>
                          <a:spcPts val="0"/>
                        </a:spcAft>
                      </a:pP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fontAlgn="base">
                        <a:lnSpc>
                          <a:spcPct val="115000"/>
                        </a:lnSpc>
                        <a:spcAft>
                          <a:spcPts val="0"/>
                        </a:spcAft>
                      </a:pPr>
                      <a:endParaRPr lang="ru-RU" sz="2000" dirty="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a16="http://schemas.microsoft.com/office/drawing/2014/main" xmlns="" val="10006"/>
                  </a:ext>
                </a:extLst>
              </a:tr>
              <a:tr h="353853">
                <a:tc>
                  <a:txBody>
                    <a:bodyPr/>
                    <a:lstStyle/>
                    <a:p>
                      <a:pPr fontAlgn="base">
                        <a:lnSpc>
                          <a:spcPct val="115000"/>
                        </a:lnSpc>
                        <a:spcAft>
                          <a:spcPts val="0"/>
                        </a:spcAft>
                      </a:pPr>
                      <a:r>
                        <a:rPr lang="en-US" sz="2000">
                          <a:latin typeface="Arial" panose="020B0604020202020204" pitchFamily="34" charset="0"/>
                          <a:cs typeface="Arial" panose="020B0604020202020204" pitchFamily="34" charset="0"/>
                        </a:rPr>
                        <a:t>Басқа интерьер элементтері</a:t>
                      </a:r>
                      <a:endParaRPr lang="ru-RU" sz="2000">
                        <a:latin typeface="Arial" panose="020B0604020202020204" pitchFamily="34" charset="0"/>
                        <a:ea typeface="Times New Roman"/>
                        <a:cs typeface="Arial" panose="020B0604020202020204" pitchFamily="34" charset="0"/>
                      </a:endParaRPr>
                    </a:p>
                  </a:txBody>
                  <a:tcPr marL="0" marR="0" marT="0" marB="0" anchor="ctr"/>
                </a:tc>
                <a:tc>
                  <a:txBody>
                    <a:bodyPr/>
                    <a:lstStyle/>
                    <a:p>
                      <a:pPr>
                        <a:lnSpc>
                          <a:spcPct val="115000"/>
                        </a:lnSpc>
                      </a:pPr>
                      <a:endParaRPr lang="ru-RU" sz="2000">
                        <a:latin typeface="Arial" panose="020B0604020202020204" pitchFamily="34" charset="0"/>
                        <a:cs typeface="Arial" panose="020B0604020202020204" pitchFamily="34" charset="0"/>
                      </a:endParaRPr>
                    </a:p>
                  </a:txBody>
                  <a:tcPr marL="0" marR="0" marT="0" marB="0" anchor="ctr"/>
                </a:tc>
                <a:tc>
                  <a:txBody>
                    <a:bodyPr/>
                    <a:lstStyle/>
                    <a:p>
                      <a:pPr>
                        <a:lnSpc>
                          <a:spcPct val="115000"/>
                        </a:lnSpc>
                      </a:pPr>
                      <a:endParaRPr lang="ru-RU" sz="2000">
                        <a:latin typeface="Arial" panose="020B0604020202020204" pitchFamily="34" charset="0"/>
                        <a:cs typeface="Arial" panose="020B0604020202020204" pitchFamily="34" charset="0"/>
                      </a:endParaRPr>
                    </a:p>
                  </a:txBody>
                  <a:tcPr marL="0" marR="0" marT="0" marB="0" anchor="ctr"/>
                </a:tc>
                <a:tc>
                  <a:txBody>
                    <a:bodyPr/>
                    <a:lstStyle/>
                    <a:p>
                      <a:pPr fontAlgn="base">
                        <a:lnSpc>
                          <a:spcPct val="115000"/>
                        </a:lnSpc>
                        <a:spcAft>
                          <a:spcPts val="0"/>
                        </a:spcAft>
                      </a:pPr>
                      <a:r>
                        <a:rPr lang="en-US" sz="2000" dirty="0">
                          <a:latin typeface="Arial" panose="020B0604020202020204" pitchFamily="34" charset="0"/>
                          <a:cs typeface="Arial" panose="020B0604020202020204" pitchFamily="34" charset="0"/>
                        </a:rPr>
                        <a:t>600 000</a:t>
                      </a:r>
                      <a:endParaRPr lang="ru-RU" sz="2000" dirty="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a16="http://schemas.microsoft.com/office/drawing/2014/main" xmlns="" val="10007"/>
                  </a:ext>
                </a:extLst>
              </a:tr>
              <a:tr h="353853">
                <a:tc>
                  <a:txBody>
                    <a:bodyPr/>
                    <a:lstStyle/>
                    <a:p>
                      <a:pPr fontAlgn="base">
                        <a:lnSpc>
                          <a:spcPct val="115000"/>
                        </a:lnSpc>
                        <a:spcAft>
                          <a:spcPts val="0"/>
                        </a:spcAft>
                      </a:pPr>
                      <a:r>
                        <a:rPr lang="kk-KZ" sz="2000" dirty="0">
                          <a:latin typeface="Arial" panose="020B0604020202020204" pitchFamily="34" charset="0"/>
                          <a:cs typeface="Arial" panose="020B0604020202020204" pitchFamily="34" charset="0"/>
                        </a:rPr>
                        <a:t>Б</a:t>
                      </a:r>
                      <a:r>
                        <a:rPr lang="en-US" sz="2000" dirty="0" err="1">
                          <a:latin typeface="Arial" panose="020B0604020202020204" pitchFamily="34" charset="0"/>
                          <a:cs typeface="Arial" panose="020B0604020202020204" pitchFamily="34" charset="0"/>
                        </a:rPr>
                        <a:t>арлығы</a:t>
                      </a:r>
                      <a:endParaRPr lang="ru-RU" sz="2000" dirty="0">
                        <a:latin typeface="Arial" panose="020B0604020202020204" pitchFamily="34" charset="0"/>
                        <a:ea typeface="Times New Roman"/>
                        <a:cs typeface="Arial" panose="020B0604020202020204" pitchFamily="34" charset="0"/>
                      </a:endParaRPr>
                    </a:p>
                  </a:txBody>
                  <a:tcPr marL="0" marR="0" marT="0" marB="0" anchor="ctr"/>
                </a:tc>
                <a:tc>
                  <a:txBody>
                    <a:bodyPr/>
                    <a:lstStyle/>
                    <a:p>
                      <a:pPr>
                        <a:lnSpc>
                          <a:spcPct val="115000"/>
                        </a:lnSpc>
                      </a:pPr>
                      <a:endParaRPr lang="ru-RU" sz="2000">
                        <a:latin typeface="Arial" panose="020B0604020202020204" pitchFamily="34" charset="0"/>
                        <a:cs typeface="Arial" panose="020B0604020202020204" pitchFamily="34" charset="0"/>
                      </a:endParaRPr>
                    </a:p>
                  </a:txBody>
                  <a:tcPr marL="0" marR="0" marT="0" marB="0" anchor="ctr"/>
                </a:tc>
                <a:tc>
                  <a:txBody>
                    <a:bodyPr/>
                    <a:lstStyle/>
                    <a:p>
                      <a:pPr>
                        <a:lnSpc>
                          <a:spcPct val="115000"/>
                        </a:lnSpc>
                      </a:pPr>
                      <a:endParaRPr lang="ru-RU" sz="2000">
                        <a:latin typeface="Arial" panose="020B0604020202020204" pitchFamily="34" charset="0"/>
                        <a:cs typeface="Arial" panose="020B0604020202020204" pitchFamily="34" charset="0"/>
                      </a:endParaRPr>
                    </a:p>
                  </a:txBody>
                  <a:tcPr marL="0" marR="0" marT="0" marB="0" anchor="ctr"/>
                </a:tc>
                <a:tc>
                  <a:txBody>
                    <a:bodyPr/>
                    <a:lstStyle/>
                    <a:p>
                      <a:pPr fontAlgn="base">
                        <a:lnSpc>
                          <a:spcPct val="115000"/>
                        </a:lnSpc>
                        <a:spcAft>
                          <a:spcPts val="0"/>
                        </a:spcAft>
                      </a:pPr>
                      <a:r>
                        <a:rPr lang="en-US" sz="2000" dirty="0">
                          <a:latin typeface="Arial" panose="020B0604020202020204" pitchFamily="34" charset="0"/>
                          <a:cs typeface="Arial" panose="020B0604020202020204" pitchFamily="34" charset="0"/>
                        </a:rPr>
                        <a:t>10 030 800</a:t>
                      </a:r>
                      <a:endParaRPr lang="ru-RU" sz="2000" dirty="0">
                        <a:latin typeface="Arial" panose="020B0604020202020204" pitchFamily="34" charset="0"/>
                        <a:ea typeface="Times New Roman"/>
                        <a:cs typeface="Arial" panose="020B0604020202020204" pitchFamily="34" charset="0"/>
                      </a:endParaRPr>
                    </a:p>
                  </a:txBody>
                  <a:tcPr marL="0" marR="0" marT="0" marB="0" anchor="ct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xmlns="" val="2779105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Объект 8">
            <a:extLst>
              <a:ext uri="{FF2B5EF4-FFF2-40B4-BE49-F238E27FC236}">
                <a16:creationId xmlns:a16="http://schemas.microsoft.com/office/drawing/2014/main" xmlns="" id="{3716845F-0BE0-4FB1-9494-371CD1A32D37}"/>
              </a:ext>
            </a:extLst>
          </p:cNvPr>
          <p:cNvGraphicFramePr>
            <a:graphicFrameLocks noGrp="1"/>
          </p:cNvGraphicFramePr>
          <p:nvPr>
            <p:ph idx="1"/>
            <p:extLst>
              <p:ext uri="{D42A27DB-BD31-4B8C-83A1-F6EECF244321}">
                <p14:modId xmlns:p14="http://schemas.microsoft.com/office/powerpoint/2010/main" xmlns="" val="2083377049"/>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813398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68635DD-7388-4925-B173-E50E6F4A37ED}"/>
              </a:ext>
            </a:extLst>
          </p:cNvPr>
          <p:cNvSpPr>
            <a:spLocks noGrp="1"/>
          </p:cNvSpPr>
          <p:nvPr>
            <p:ph type="title"/>
          </p:nvPr>
        </p:nvSpPr>
        <p:spPr/>
        <p:txBody>
          <a:bodyPr/>
          <a:lstStyle/>
          <a:p>
            <a:endParaRPr lang="ru-RU"/>
          </a:p>
        </p:txBody>
      </p:sp>
      <p:graphicFrame>
        <p:nvGraphicFramePr>
          <p:cNvPr id="7" name="Объект 6">
            <a:extLst>
              <a:ext uri="{FF2B5EF4-FFF2-40B4-BE49-F238E27FC236}">
                <a16:creationId xmlns:a16="http://schemas.microsoft.com/office/drawing/2014/main" xmlns="" id="{C0CC5958-C999-471E-953B-045857D638F8}"/>
              </a:ext>
            </a:extLst>
          </p:cNvPr>
          <p:cNvGraphicFramePr>
            <a:graphicFrameLocks noGrp="1"/>
          </p:cNvGraphicFramePr>
          <p:nvPr>
            <p:ph idx="1"/>
            <p:extLst>
              <p:ext uri="{D42A27DB-BD31-4B8C-83A1-F6EECF244321}">
                <p14:modId xmlns:p14="http://schemas.microsoft.com/office/powerpoint/2010/main" xmlns="" val="2609752635"/>
              </p:ext>
            </p:extLst>
          </p:nvPr>
        </p:nvGraphicFramePr>
        <p:xfrm>
          <a:off x="0" y="0"/>
          <a:ext cx="12192000" cy="6857999"/>
        </p:xfrm>
        <a:graphic>
          <a:graphicData uri="http://schemas.openxmlformats.org/drawingml/2006/table">
            <a:tbl>
              <a:tblPr firstRow="1" firstCol="1" bandRow="1">
                <a:tableStyleId>{F5AB1C69-6EDB-4FF4-983F-18BD219EF322}</a:tableStyleId>
              </a:tblPr>
              <a:tblGrid>
                <a:gridCol w="2848730">
                  <a:extLst>
                    <a:ext uri="{9D8B030D-6E8A-4147-A177-3AD203B41FA5}">
                      <a16:colId xmlns:a16="http://schemas.microsoft.com/office/drawing/2014/main" xmlns="" val="2597910794"/>
                    </a:ext>
                  </a:extLst>
                </a:gridCol>
                <a:gridCol w="9343270">
                  <a:extLst>
                    <a:ext uri="{9D8B030D-6E8A-4147-A177-3AD203B41FA5}">
                      <a16:colId xmlns:a16="http://schemas.microsoft.com/office/drawing/2014/main" xmlns="" val="2898171443"/>
                    </a:ext>
                  </a:extLst>
                </a:gridCol>
              </a:tblGrid>
              <a:tr h="380885">
                <a:tc>
                  <a:txBody>
                    <a:bodyPr/>
                    <a:lstStyle/>
                    <a:p>
                      <a:pPr algn="ctr">
                        <a:lnSpc>
                          <a:spcPct val="107000"/>
                        </a:lnSpc>
                        <a:spcAft>
                          <a:spcPts val="0"/>
                        </a:spcAft>
                      </a:pPr>
                      <a:r>
                        <a:rPr lang="kk-KZ" sz="1800">
                          <a:effectLst/>
                        </a:rPr>
                        <a:t>Тәуекел</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tc>
                  <a:txBody>
                    <a:bodyPr/>
                    <a:lstStyle/>
                    <a:p>
                      <a:pPr algn="ctr">
                        <a:lnSpc>
                          <a:spcPct val="107000"/>
                        </a:lnSpc>
                        <a:spcAft>
                          <a:spcPts val="0"/>
                        </a:spcAft>
                      </a:pPr>
                      <a:r>
                        <a:rPr lang="kk-KZ" sz="1800">
                          <a:effectLst/>
                        </a:rPr>
                        <a:t>Жауап қайтару шаралары</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a16="http://schemas.microsoft.com/office/drawing/2014/main" xmlns="" val="3127922747"/>
                  </a:ext>
                </a:extLst>
              </a:tr>
              <a:tr h="1123921">
                <a:tc>
                  <a:txBody>
                    <a:bodyPr/>
                    <a:lstStyle/>
                    <a:p>
                      <a:pPr>
                        <a:lnSpc>
                          <a:spcPct val="107000"/>
                        </a:lnSpc>
                        <a:spcAft>
                          <a:spcPts val="0"/>
                        </a:spcAft>
                      </a:pPr>
                      <a:r>
                        <a:rPr lang="kk-KZ" sz="1800" dirty="0">
                          <a:effectLst/>
                        </a:rPr>
                        <a:t>Клиенттердің болмауы</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tc>
                <a:tc>
                  <a:txBody>
                    <a:bodyPr/>
                    <a:lstStyle/>
                    <a:p>
                      <a:pPr algn="just">
                        <a:lnSpc>
                          <a:spcPct val="107000"/>
                        </a:lnSpc>
                        <a:spcAft>
                          <a:spcPts val="0"/>
                        </a:spcAft>
                      </a:pPr>
                      <a:r>
                        <a:rPr lang="kk-KZ" sz="1800" dirty="0">
                          <a:effectLst/>
                        </a:rPr>
                        <a:t>Промо — акция жүргізу. Сыйлықтар беруді жүзеге асыру. Әрбңр жаңа кезеңде жаңалық ашуға тырысу.</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a16="http://schemas.microsoft.com/office/drawing/2014/main" xmlns="" val="2585089370"/>
                  </a:ext>
                </a:extLst>
              </a:tr>
              <a:tr h="2114636">
                <a:tc>
                  <a:txBody>
                    <a:bodyPr/>
                    <a:lstStyle/>
                    <a:p>
                      <a:pPr>
                        <a:lnSpc>
                          <a:spcPct val="107000"/>
                        </a:lnSpc>
                        <a:spcAft>
                          <a:spcPts val="0"/>
                        </a:spcAft>
                      </a:pPr>
                      <a:r>
                        <a:rPr lang="kk-KZ" sz="1800" dirty="0">
                          <a:effectLst/>
                        </a:rPr>
                        <a:t>Кафенің орналасу орны</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tc>
                <a:tc>
                  <a:txBody>
                    <a:bodyPr/>
                    <a:lstStyle/>
                    <a:p>
                      <a:pPr algn="just">
                        <a:lnSpc>
                          <a:spcPct val="107000"/>
                        </a:lnSpc>
                        <a:spcAft>
                          <a:spcPts val="0"/>
                        </a:spcAft>
                      </a:pPr>
                      <a:r>
                        <a:rPr lang="kk-KZ" sz="1800" dirty="0">
                          <a:effectLst/>
                        </a:rPr>
                        <a:t>Кафенің тиімді орында орналасуы маңызды әрі қажет. Көптеген адамдар үшін ауданның беделі, оның элитизмі және гламурлы болуы жетекші рөл атқарады.</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a16="http://schemas.microsoft.com/office/drawing/2014/main" xmlns="" val="667904465"/>
                  </a:ext>
                </a:extLst>
              </a:tr>
              <a:tr h="1123921">
                <a:tc>
                  <a:txBody>
                    <a:bodyPr/>
                    <a:lstStyle/>
                    <a:p>
                      <a:pPr>
                        <a:lnSpc>
                          <a:spcPct val="107000"/>
                        </a:lnSpc>
                        <a:spcAft>
                          <a:spcPts val="0"/>
                        </a:spcAft>
                      </a:pPr>
                      <a:r>
                        <a:rPr lang="kk-KZ" sz="1800">
                          <a:effectLst/>
                        </a:rPr>
                        <a:t>Мерзімділік</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tc>
                <a:tc>
                  <a:txBody>
                    <a:bodyPr/>
                    <a:lstStyle/>
                    <a:p>
                      <a:pPr algn="just">
                        <a:lnSpc>
                          <a:spcPct val="107000"/>
                        </a:lnSpc>
                        <a:spcAft>
                          <a:spcPts val="0"/>
                        </a:spcAft>
                      </a:pPr>
                      <a:r>
                        <a:rPr lang="kk-KZ" sz="1800">
                          <a:effectLst/>
                        </a:rPr>
                        <a:t>Бұл жағдайдың шешімі қосымша акциялармен, жеңілдіктермен негізделеді. Жеңілдіктер мен акциялардан басқа жылдың осы уақытында өзекті болатын арнайы бағдарламаларды әзірлеуге болады.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a16="http://schemas.microsoft.com/office/drawing/2014/main" xmlns="" val="2470215097"/>
                  </a:ext>
                </a:extLst>
              </a:tr>
              <a:tr h="2114636">
                <a:tc>
                  <a:txBody>
                    <a:bodyPr/>
                    <a:lstStyle/>
                    <a:p>
                      <a:pPr>
                        <a:lnSpc>
                          <a:spcPct val="107000"/>
                        </a:lnSpc>
                        <a:spcAft>
                          <a:spcPts val="0"/>
                        </a:spcAft>
                      </a:pPr>
                      <a:r>
                        <a:rPr lang="kk-KZ" sz="1800">
                          <a:effectLst/>
                        </a:rPr>
                        <a:t>Форс-мажорлық жағдайларға байланысты тәуекелдер</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tc>
                <a:tc>
                  <a:txBody>
                    <a:bodyPr/>
                    <a:lstStyle/>
                    <a:p>
                      <a:pPr algn="just">
                        <a:lnSpc>
                          <a:spcPct val="107000"/>
                        </a:lnSpc>
                        <a:spcAft>
                          <a:spcPts val="0"/>
                        </a:spcAft>
                      </a:pPr>
                      <a:r>
                        <a:rPr lang="kk-KZ" sz="1800" dirty="0">
                          <a:effectLst/>
                        </a:rPr>
                        <a:t>Бұл күтпеген жағдайларға байланысты тәуекелдер (елдің саяси бағытын ауыстырудан бастап ереуілдер мен жер сілкіністеріне </a:t>
                      </a:r>
                      <a:r>
                        <a:rPr lang="kk-KZ" sz="1800">
                          <a:effectLst/>
                        </a:rPr>
                        <a:t>дейін).. </a:t>
                      </a:r>
                      <a:r>
                        <a:rPr lang="kk-KZ" sz="1800" dirty="0">
                          <a:effectLst/>
                        </a:rPr>
                        <a:t>Тәуекелдерді азайту үшін мүлікті сақтандыру және нарықтағы жарнаманың тиімді стратегиясын әзірлеу ұсынылады, өйткені іске асыру көлемінің өзгеруіне жоба аса сезімтал.</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5025" marR="65025" marT="37931" marB="37931" anchor="ctr"/>
                </a:tc>
                <a:extLst>
                  <a:ext uri="{0D108BD9-81ED-4DB2-BD59-A6C34878D82A}">
                    <a16:rowId xmlns:a16="http://schemas.microsoft.com/office/drawing/2014/main" xmlns="" val="3211456186"/>
                  </a:ext>
                </a:extLst>
              </a:tr>
            </a:tbl>
          </a:graphicData>
        </a:graphic>
      </p:graphicFrame>
    </p:spTree>
    <p:extLst>
      <p:ext uri="{BB962C8B-B14F-4D97-AF65-F5344CB8AC3E}">
        <p14:creationId xmlns:p14="http://schemas.microsoft.com/office/powerpoint/2010/main" xmlns="" val="3815774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E32D9FE-21CD-4CA0-9330-F4BFFB5E49F3}"/>
              </a:ext>
            </a:extLst>
          </p:cNvPr>
          <p:cNvSpPr>
            <a:spLocks noGrp="1"/>
          </p:cNvSpPr>
          <p:nvPr>
            <p:ph type="title"/>
          </p:nvPr>
        </p:nvSpPr>
        <p:spPr>
          <a:xfrm>
            <a:off x="1006839" y="2309659"/>
            <a:ext cx="10178322" cy="1492132"/>
          </a:xfrm>
        </p:spPr>
        <p:txBody>
          <a:bodyPr/>
          <a:lstStyle/>
          <a:p>
            <a:pPr algn="ctr"/>
            <a:r>
              <a:rPr lang="ru-RU" b="1" dirty="0" err="1">
                <a:latin typeface="Arial" panose="020B0604020202020204" pitchFamily="34" charset="0"/>
                <a:cs typeface="Arial" panose="020B0604020202020204" pitchFamily="34" charset="0"/>
              </a:rPr>
              <a:t>Назарлары</a:t>
            </a:r>
            <a:r>
              <a:rPr lang="kk-KZ" b="1" dirty="0">
                <a:latin typeface="Arial" panose="020B0604020202020204" pitchFamily="34" charset="0"/>
                <a:cs typeface="Arial" panose="020B0604020202020204" pitchFamily="34" charset="0"/>
              </a:rPr>
              <a:t>ңызға Рахмет!!!</a:t>
            </a:r>
            <a:endParaRPr lang="ru-R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90413457"/>
      </p:ext>
    </p:extLst>
  </p:cSld>
  <p:clrMapOvr>
    <a:masterClrMapping/>
  </p:clrMapOvr>
</p:sld>
</file>

<file path=ppt/theme/theme1.xml><?xml version="1.0" encoding="utf-8"?>
<a:theme xmlns:a="http://schemas.openxmlformats.org/drawingml/2006/main" name="Эмблема">
  <a:themeElements>
    <a:clrScheme name="Эмблема">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Эмблема">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Эмблема">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30</TotalTime>
  <Words>1313</Words>
  <Application>Microsoft Office PowerPoint</Application>
  <PresentationFormat>Произвольный</PresentationFormat>
  <Paragraphs>428</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Эмблема</vt:lpstr>
      <vt:lpstr>Бизнесжоспар «Алиса в стране чудес» мейрамханасы</vt:lpstr>
      <vt:lpstr>Мазмұны</vt:lpstr>
      <vt:lpstr>Түйіндеме</vt:lpstr>
      <vt:lpstr> </vt:lpstr>
      <vt:lpstr>Штрихкод арқылы тапсырыс беру</vt:lpstr>
      <vt:lpstr>Менюдің макеті </vt:lpstr>
      <vt:lpstr>Слайд 7</vt:lpstr>
      <vt:lpstr>Табыс факторлары: </vt:lpstr>
      <vt:lpstr>Слайд 9</vt:lpstr>
      <vt:lpstr>SWOT-талдау </vt:lpstr>
      <vt:lpstr>Слайд 11</vt:lpstr>
      <vt:lpstr>Слайд 12</vt:lpstr>
      <vt:lpstr>Тұтынушыларға байланысты</vt:lpstr>
      <vt:lpstr>Слайд 14</vt:lpstr>
      <vt:lpstr>Маркетингтік жоспар</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Бизнесжоспар «Алиса в стране чудес» мейрамханасы</dc:title>
  <dc:creator>Пользователь Windows</dc:creator>
  <cp:lastModifiedBy>WORK</cp:lastModifiedBy>
  <cp:revision>16</cp:revision>
  <dcterms:created xsi:type="dcterms:W3CDTF">2019-04-28T14:15:14Z</dcterms:created>
  <dcterms:modified xsi:type="dcterms:W3CDTF">2020-03-26T16:32:20Z</dcterms:modified>
</cp:coreProperties>
</file>